
<file path=[Content_Types].xml><?xml version="1.0" encoding="utf-8"?>
<Types xmlns="http://schemas.openxmlformats.org/package/2006/content-types">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420" r:id="rId2"/>
    <p:sldId id="369" r:id="rId3"/>
    <p:sldId id="370" r:id="rId4"/>
    <p:sldId id="421" r:id="rId5"/>
    <p:sldId id="336" r:id="rId6"/>
    <p:sldId id="410" r:id="rId7"/>
    <p:sldId id="409" r:id="rId8"/>
    <p:sldId id="339" r:id="rId9"/>
    <p:sldId id="344" r:id="rId10"/>
    <p:sldId id="311" r:id="rId11"/>
    <p:sldId id="373" r:id="rId12"/>
    <p:sldId id="418" r:id="rId13"/>
    <p:sldId id="345" r:id="rId14"/>
    <p:sldId id="361" r:id="rId15"/>
    <p:sldId id="348" r:id="rId16"/>
    <p:sldId id="413" r:id="rId17"/>
    <p:sldId id="401" r:id="rId18"/>
    <p:sldId id="375" r:id="rId19"/>
    <p:sldId id="377" r:id="rId20"/>
    <p:sldId id="396" r:id="rId21"/>
    <p:sldId id="364" r:id="rId22"/>
    <p:sldId id="350" r:id="rId23"/>
    <p:sldId id="341" r:id="rId24"/>
    <p:sldId id="342" r:id="rId25"/>
    <p:sldId id="404" r:id="rId26"/>
    <p:sldId id="411" r:id="rId27"/>
    <p:sldId id="310" r:id="rId28"/>
    <p:sldId id="309" r:id="rId29"/>
    <p:sldId id="417" r:id="rId30"/>
    <p:sldId id="356" r:id="rId31"/>
    <p:sldId id="436" r:id="rId32"/>
    <p:sldId id="353" r:id="rId33"/>
    <p:sldId id="320" r:id="rId34"/>
    <p:sldId id="322" r:id="rId35"/>
    <p:sldId id="363" r:id="rId36"/>
    <p:sldId id="406" r:id="rId37"/>
    <p:sldId id="415" r:id="rId38"/>
    <p:sldId id="414" r:id="rId39"/>
    <p:sldId id="431" r:id="rId40"/>
    <p:sldId id="434" r:id="rId41"/>
    <p:sldId id="422" r:id="rId42"/>
    <p:sldId id="423" r:id="rId43"/>
    <p:sldId id="412" r:id="rId44"/>
    <p:sldId id="424" r:id="rId45"/>
    <p:sldId id="425" r:id="rId46"/>
    <p:sldId id="426" r:id="rId47"/>
    <p:sldId id="427" r:id="rId48"/>
    <p:sldId id="428" r:id="rId49"/>
    <p:sldId id="429" r:id="rId50"/>
    <p:sldId id="430" r:id="rId51"/>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3399FF"/>
    <a:srgbClr val="990099"/>
    <a:srgbClr val="CC00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120" d="100"/>
          <a:sy n="120" d="100"/>
        </p:scale>
        <p:origin x="-654" y="192"/>
      </p:cViewPr>
      <p:guideLst>
        <p:guide orient="horz" pos="2160"/>
        <p:guide pos="2880"/>
      </p:guideLst>
    </p:cSldViewPr>
  </p:slideViewPr>
  <p:notesTextViewPr>
    <p:cViewPr>
      <p:scale>
        <a:sx n="1" d="1"/>
        <a:sy n="1" d="1"/>
      </p:scale>
      <p:origin x="0" y="0"/>
    </p:cViewPr>
  </p:notesTextViewPr>
  <p:sorterViewPr>
    <p:cViewPr>
      <p:scale>
        <a:sx n="100" d="100"/>
        <a:sy n="100" d="100"/>
      </p:scale>
      <p:origin x="0" y="52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D412E243-D690-480B-9071-05F2A0DE827A}" type="datetimeFigureOut">
              <a:rPr lang="en-US" smtClean="0"/>
              <a:t>9/11/2013</a:t>
            </a:fld>
            <a:endParaRPr lang="en-US"/>
          </a:p>
        </p:txBody>
      </p:sp>
      <p:sp>
        <p:nvSpPr>
          <p:cNvPr id="4" name="Footer Placeholder 3"/>
          <p:cNvSpPr>
            <a:spLocks noGrp="1"/>
          </p:cNvSpPr>
          <p:nvPr>
            <p:ph type="ftr" sz="quarter" idx="2"/>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5" y="8916988"/>
            <a:ext cx="3078163" cy="469900"/>
          </a:xfrm>
          <a:prstGeom prst="rect">
            <a:avLst/>
          </a:prstGeom>
        </p:spPr>
        <p:txBody>
          <a:bodyPr vert="horz" lIns="91440" tIns="45720" rIns="91440" bIns="45720" rtlCol="0" anchor="b"/>
          <a:lstStyle>
            <a:lvl1pPr algn="r">
              <a:defRPr sz="1200"/>
            </a:lvl1pPr>
          </a:lstStyle>
          <a:p>
            <a:fld id="{9294D2B9-F599-4465-A7C5-C9DA04EA80FA}" type="slidenum">
              <a:rPr lang="en-US" smtClean="0"/>
              <a:t>‹#›</a:t>
            </a:fld>
            <a:endParaRPr lang="en-US"/>
          </a:p>
        </p:txBody>
      </p:sp>
    </p:spTree>
    <p:extLst>
      <p:ext uri="{BB962C8B-B14F-4D97-AF65-F5344CB8AC3E}">
        <p14:creationId xmlns:p14="http://schemas.microsoft.com/office/powerpoint/2010/main" val="173077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252FF9E-66F6-4F94-AE4A-731825282C6C}" type="datetimeFigureOut">
              <a:rPr lang="en-US" smtClean="0"/>
              <a:t>9/11/2013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C68AC139-C07E-45AB-9D14-54FD3F61772B}" type="slidenum">
              <a:rPr lang="en-US" smtClean="0"/>
              <a:t>‹#›</a:t>
            </a:fld>
            <a:endParaRPr lang="en-US"/>
          </a:p>
        </p:txBody>
      </p:sp>
    </p:spTree>
    <p:extLst>
      <p:ext uri="{BB962C8B-B14F-4D97-AF65-F5344CB8AC3E}">
        <p14:creationId xmlns:p14="http://schemas.microsoft.com/office/powerpoint/2010/main" val="3080542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AC139-C07E-45AB-9D14-54FD3F61772B}" type="slidenum">
              <a:rPr lang="en-US" smtClean="0"/>
              <a:t>5</a:t>
            </a:fld>
            <a:endParaRPr lang="en-US"/>
          </a:p>
        </p:txBody>
      </p:sp>
    </p:spTree>
    <p:extLst>
      <p:ext uri="{BB962C8B-B14F-4D97-AF65-F5344CB8AC3E}">
        <p14:creationId xmlns:p14="http://schemas.microsoft.com/office/powerpoint/2010/main" val="3714569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AC139-C07E-45AB-9D14-54FD3F61772B}" type="slidenum">
              <a:rPr lang="en-US" smtClean="0"/>
              <a:t>13</a:t>
            </a:fld>
            <a:endParaRPr lang="en-US"/>
          </a:p>
        </p:txBody>
      </p:sp>
    </p:spTree>
    <p:extLst>
      <p:ext uri="{BB962C8B-B14F-4D97-AF65-F5344CB8AC3E}">
        <p14:creationId xmlns:p14="http://schemas.microsoft.com/office/powerpoint/2010/main" val="3884119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AC139-C07E-45AB-9D14-54FD3F61772B}" type="slidenum">
              <a:rPr lang="en-US" smtClean="0"/>
              <a:t>27</a:t>
            </a:fld>
            <a:endParaRPr lang="en-US"/>
          </a:p>
        </p:txBody>
      </p:sp>
    </p:spTree>
    <p:extLst>
      <p:ext uri="{BB962C8B-B14F-4D97-AF65-F5344CB8AC3E}">
        <p14:creationId xmlns:p14="http://schemas.microsoft.com/office/powerpoint/2010/main" val="1481807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F48CA9-FC0C-4A49-91CD-1D65A070C78E}" type="datetimeFigureOut">
              <a:rPr lang="en-US" smtClean="0"/>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3937823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48CA9-FC0C-4A49-91CD-1D65A070C78E}" type="datetimeFigureOut">
              <a:rPr lang="en-US" smtClean="0"/>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167953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48CA9-FC0C-4A49-91CD-1D65A070C78E}" type="datetimeFigureOut">
              <a:rPr lang="en-US" smtClean="0"/>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7887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48CA9-FC0C-4A49-91CD-1D65A070C78E}" type="datetimeFigureOut">
              <a:rPr lang="en-US" smtClean="0"/>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124094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F48CA9-FC0C-4A49-91CD-1D65A070C78E}" type="datetimeFigureOut">
              <a:rPr lang="en-US" smtClean="0"/>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147882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F48CA9-FC0C-4A49-91CD-1D65A070C78E}" type="datetimeFigureOut">
              <a:rPr lang="en-US" smtClean="0"/>
              <a:t>9/11/2013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4114449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F48CA9-FC0C-4A49-91CD-1D65A070C78E}" type="datetimeFigureOut">
              <a:rPr lang="en-US" smtClean="0"/>
              <a:t>9/11/2013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420556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F48CA9-FC0C-4A49-91CD-1D65A070C78E}" type="datetimeFigureOut">
              <a:rPr lang="en-US" smtClean="0"/>
              <a:t>9/11/2013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360139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F48CA9-FC0C-4A49-91CD-1D65A070C78E}" type="datetimeFigureOut">
              <a:rPr lang="en-US" smtClean="0"/>
              <a:t>9/11/2013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153262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F48CA9-FC0C-4A49-91CD-1D65A070C78E}" type="datetimeFigureOut">
              <a:rPr lang="en-US" smtClean="0"/>
              <a:t>9/11/2013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577083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F48CA9-FC0C-4A49-91CD-1D65A070C78E}" type="datetimeFigureOut">
              <a:rPr lang="en-US" smtClean="0"/>
              <a:t>9/11/2013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567024-4F7C-4462-9FB4-3FE74C2C1108}" type="slidenum">
              <a:rPr lang="en-US" smtClean="0"/>
              <a:t>‹#›</a:t>
            </a:fld>
            <a:endParaRPr lang="en-US"/>
          </a:p>
        </p:txBody>
      </p:sp>
    </p:spTree>
    <p:extLst>
      <p:ext uri="{BB962C8B-B14F-4D97-AF65-F5344CB8AC3E}">
        <p14:creationId xmlns:p14="http://schemas.microsoft.com/office/powerpoint/2010/main" val="80279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1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48CA9-FC0C-4A49-91CD-1D65A070C78E}" type="datetimeFigureOut">
              <a:rPr lang="en-US" smtClean="0"/>
              <a:t>9/11/2013</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567024-4F7C-4462-9FB4-3FE74C2C1108}" type="slidenum">
              <a:rPr lang="en-US" smtClean="0"/>
              <a:t>‹#›</a:t>
            </a:fld>
            <a:endParaRPr lang="en-US"/>
          </a:p>
        </p:txBody>
      </p:sp>
    </p:spTree>
    <p:extLst>
      <p:ext uri="{BB962C8B-B14F-4D97-AF65-F5344CB8AC3E}">
        <p14:creationId xmlns:p14="http://schemas.microsoft.com/office/powerpoint/2010/main" val="1377488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048000"/>
            <a:ext cx="6858000" cy="2387600"/>
          </a:xfrm>
        </p:spPr>
        <p:txBody>
          <a:bodyPr>
            <a:normAutofit fontScale="90000"/>
          </a:bodyPr>
          <a:lstStyle/>
          <a:p>
            <a:r>
              <a:rPr lang="en-US" sz="6700" b="1" dirty="0" smtClean="0">
                <a:solidFill>
                  <a:srgbClr val="0033CC"/>
                </a:solidFill>
                <a:latin typeface="Calibri" panose="020F0502020204030204" pitchFamily="34" charset="0"/>
              </a:rPr>
              <a:t>David C. Frost</a:t>
            </a:r>
            <a:r>
              <a:rPr lang="en-US" b="1" dirty="0" smtClean="0">
                <a:solidFill>
                  <a:srgbClr val="0033CC"/>
                </a:solidFill>
                <a:latin typeface="Calibri" panose="020F0502020204030204" pitchFamily="34" charset="0"/>
              </a:rPr>
              <a:t/>
            </a:r>
            <a:br>
              <a:rPr lang="en-US" b="1" dirty="0" smtClean="0">
                <a:solidFill>
                  <a:srgbClr val="0033CC"/>
                </a:solidFill>
                <a:latin typeface="Calibri" panose="020F0502020204030204" pitchFamily="34" charset="0"/>
              </a:rPr>
            </a:br>
            <a:r>
              <a:rPr lang="en-US" sz="4400" dirty="0" smtClean="0">
                <a:solidFill>
                  <a:srgbClr val="0033CC"/>
                </a:solidFill>
                <a:latin typeface="Calibri" panose="020F0502020204030204" pitchFamily="34" charset="0"/>
              </a:rPr>
              <a:t>Retired Director of Logistics</a:t>
            </a:r>
            <a:r>
              <a:rPr lang="en-US" b="1" dirty="0" smtClean="0">
                <a:solidFill>
                  <a:srgbClr val="0033CC"/>
                </a:solidFill>
                <a:latin typeface="Calibri" panose="020F0502020204030204" pitchFamily="34" charset="0"/>
              </a:rPr>
              <a:t/>
            </a:r>
            <a:br>
              <a:rPr lang="en-US" b="1" dirty="0" smtClean="0">
                <a:solidFill>
                  <a:srgbClr val="0033CC"/>
                </a:solidFill>
                <a:latin typeface="Calibri" panose="020F0502020204030204" pitchFamily="34" charset="0"/>
              </a:rPr>
            </a:br>
            <a:r>
              <a:rPr lang="en-US" sz="6700" b="1" dirty="0" smtClean="0">
                <a:solidFill>
                  <a:srgbClr val="0033CC"/>
                </a:solidFill>
                <a:latin typeface="Calibri" panose="020F0502020204030204" pitchFamily="34" charset="0"/>
              </a:rPr>
              <a:t>Medina</a:t>
            </a:r>
            <a:endParaRPr lang="en-US" sz="6700" b="1" dirty="0">
              <a:solidFill>
                <a:srgbClr val="0033CC"/>
              </a:solidFill>
              <a:latin typeface="Calibri" panose="020F0502020204030204" pitchFamily="34" charset="0"/>
            </a:endParaRPr>
          </a:p>
        </p:txBody>
      </p:sp>
      <p:pic>
        <p:nvPicPr>
          <p:cNvPr id="6" name="Picture 5"/>
          <p:cNvPicPr>
            <a:picLocks noChangeAspect="1"/>
          </p:cNvPicPr>
          <p:nvPr/>
        </p:nvPicPr>
        <p:blipFill>
          <a:blip r:embed="rId2"/>
          <a:stretch>
            <a:fillRect/>
          </a:stretch>
        </p:blipFill>
        <p:spPr>
          <a:xfrm>
            <a:off x="457200" y="253428"/>
            <a:ext cx="3273042" cy="2468880"/>
          </a:xfrm>
          <a:prstGeom prst="rect">
            <a:avLst/>
          </a:prstGeom>
        </p:spPr>
      </p:pic>
    </p:spTree>
    <p:extLst>
      <p:ext uri="{BB962C8B-B14F-4D97-AF65-F5344CB8AC3E}">
        <p14:creationId xmlns:p14="http://schemas.microsoft.com/office/powerpoint/2010/main" val="2695859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99" y="381000"/>
            <a:ext cx="8240269" cy="4832092"/>
          </a:xfrm>
          <a:prstGeom prst="rect">
            <a:avLst/>
          </a:prstGeom>
          <a:noFill/>
        </p:spPr>
        <p:txBody>
          <a:bodyPr wrap="none" rtlCol="0">
            <a:spAutoFit/>
          </a:bodyPr>
          <a:lstStyle/>
          <a:p>
            <a:r>
              <a:rPr lang="en-US" sz="2800" b="1" dirty="0" smtClean="0"/>
              <a:t>“Regionalism under the Commissioner’s definition…..”</a:t>
            </a:r>
          </a:p>
          <a:p>
            <a:endParaRPr lang="en-US" sz="2800" b="1" dirty="0"/>
          </a:p>
          <a:p>
            <a:r>
              <a:rPr lang="en-US" sz="2800" b="1" dirty="0" smtClean="0"/>
              <a:t>“All Encompassing Regional Government –</a:t>
            </a:r>
          </a:p>
          <a:p>
            <a:r>
              <a:rPr lang="en-US" sz="2800" b="1" dirty="0" smtClean="0"/>
              <a:t> </a:t>
            </a:r>
            <a:r>
              <a:rPr lang="en-US" sz="2800" b="1" dirty="0" smtClean="0">
                <a:solidFill>
                  <a:srgbClr val="FF0000"/>
                </a:solidFill>
                <a:effectLst>
                  <a:outerShdw blurRad="38100" dist="38100" dir="2700000" algn="tl">
                    <a:srgbClr val="000000">
                      <a:alpha val="43137"/>
                    </a:srgbClr>
                  </a:outerShdw>
                </a:effectLst>
              </a:rPr>
              <a:t>A single government covering multiple units and </a:t>
            </a:r>
          </a:p>
          <a:p>
            <a:r>
              <a:rPr lang="en-US" sz="2800" b="1" dirty="0" smtClean="0">
                <a:solidFill>
                  <a:srgbClr val="FF0000"/>
                </a:solidFill>
                <a:effectLst>
                  <a:outerShdw blurRad="38100" dist="38100" dir="2700000" algn="tl">
                    <a:srgbClr val="000000">
                      <a:alpha val="43137"/>
                    </a:srgbClr>
                  </a:outerShdw>
                </a:effectLst>
              </a:rPr>
              <a:t>levels of government.”</a:t>
            </a:r>
          </a:p>
          <a:p>
            <a:endParaRPr lang="en-US" sz="2800" b="1" dirty="0"/>
          </a:p>
          <a:p>
            <a:r>
              <a:rPr lang="en-US" sz="2800" b="1" dirty="0" smtClean="0"/>
              <a:t>Former Cuyahoga County Commissioner </a:t>
            </a:r>
          </a:p>
          <a:p>
            <a:r>
              <a:rPr lang="en-US" sz="2800" b="1" dirty="0" smtClean="0"/>
              <a:t>Peter Lawson Jones</a:t>
            </a:r>
          </a:p>
          <a:p>
            <a:endParaRPr lang="en-US" sz="2800" b="1" dirty="0"/>
          </a:p>
          <a:p>
            <a:r>
              <a:rPr lang="en-US" sz="2800" b="1" dirty="0" smtClean="0"/>
              <a:t>NOACA Action Plan for a Livable Region</a:t>
            </a:r>
          </a:p>
          <a:p>
            <a:r>
              <a:rPr lang="en-US" sz="2800" b="1" dirty="0" smtClean="0"/>
              <a:t>Connections 2030</a:t>
            </a:r>
          </a:p>
        </p:txBody>
      </p:sp>
      <p:sp>
        <p:nvSpPr>
          <p:cNvPr id="3" name="TextBox 2"/>
          <p:cNvSpPr txBox="1"/>
          <p:nvPr/>
        </p:nvSpPr>
        <p:spPr>
          <a:xfrm>
            <a:off x="685800" y="5486400"/>
            <a:ext cx="4188070" cy="369332"/>
          </a:xfrm>
          <a:prstGeom prst="rect">
            <a:avLst/>
          </a:prstGeom>
          <a:solidFill>
            <a:srgbClr val="66FF33"/>
          </a:solidFill>
          <a:ln w="38100">
            <a:solidFill>
              <a:schemeClr val="tx1"/>
            </a:solidFill>
          </a:ln>
        </p:spPr>
        <p:txBody>
          <a:bodyPr wrap="none" rtlCol="0">
            <a:spAutoFit/>
          </a:bodyPr>
          <a:lstStyle/>
          <a:p>
            <a:r>
              <a:rPr lang="en-US" b="1" dirty="0"/>
              <a:t>http://www.noaca.org/connect2030.html</a:t>
            </a:r>
          </a:p>
        </p:txBody>
      </p:sp>
    </p:spTree>
    <p:extLst>
      <p:ext uri="{BB962C8B-B14F-4D97-AF65-F5344CB8AC3E}">
        <p14:creationId xmlns:p14="http://schemas.microsoft.com/office/powerpoint/2010/main" val="1916754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447800"/>
            <a:ext cx="8686800" cy="353943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VIBRANTNEO 2040 DOES NOT ADDRESS ISSUES OF </a:t>
            </a:r>
            <a:endParaRPr lang="en-US" sz="2800" b="1" dirty="0" smtClean="0">
              <a:effectLst>
                <a:outerShdw blurRad="38100" dist="38100" dir="2700000" algn="tl">
                  <a:srgbClr val="000000">
                    <a:alpha val="43137"/>
                  </a:srgbClr>
                </a:outerShdw>
              </a:effectLst>
            </a:endParaRPr>
          </a:p>
          <a:p>
            <a:pPr algn="ctr"/>
            <a:r>
              <a:rPr lang="en-US" sz="2800" b="1" u="sng" dirty="0" smtClean="0">
                <a:effectLst>
                  <a:outerShdw blurRad="38100" dist="38100" dir="2700000" algn="tl">
                    <a:srgbClr val="000000">
                      <a:alpha val="43137"/>
                    </a:srgbClr>
                  </a:outerShdw>
                </a:effectLst>
              </a:rPr>
              <a:t>REVENUE </a:t>
            </a:r>
            <a:r>
              <a:rPr lang="en-US" sz="2800" b="1" u="sng" dirty="0">
                <a:effectLst>
                  <a:outerShdw blurRad="38100" dist="38100" dir="2700000" algn="tl">
                    <a:srgbClr val="000000">
                      <a:alpha val="43137"/>
                    </a:srgbClr>
                  </a:outerShdw>
                </a:effectLst>
              </a:rPr>
              <a:t>AND TAXATION.  </a:t>
            </a:r>
            <a:endParaRPr lang="en-US" sz="2800" b="1" u="sng" dirty="0" smtClean="0">
              <a:effectLst>
                <a:outerShdw blurRad="38100" dist="38100" dir="2700000" algn="tl">
                  <a:srgbClr val="000000">
                    <a:alpha val="43137"/>
                  </a:srgbClr>
                </a:outerShdw>
              </a:effectLst>
            </a:endParaRPr>
          </a:p>
          <a:p>
            <a:pPr algn="ctr"/>
            <a:endParaRPr lang="en-US" sz="2800" b="1" u="sng" dirty="0" smtClean="0"/>
          </a:p>
          <a:p>
            <a:r>
              <a:rPr lang="en-US" sz="2800" b="1" dirty="0" smtClean="0"/>
              <a:t>“While VibrantNEO </a:t>
            </a:r>
            <a:r>
              <a:rPr lang="en-US" sz="2800" b="1" dirty="0"/>
              <a:t>2040 </a:t>
            </a:r>
            <a:r>
              <a:rPr lang="en-US" sz="2800" b="1" dirty="0" smtClean="0"/>
              <a:t>will </a:t>
            </a:r>
            <a:r>
              <a:rPr lang="en-US" sz="2800" b="1" dirty="0"/>
              <a:t>make recommendations </a:t>
            </a:r>
            <a:endParaRPr lang="en-US" sz="2800" b="1" dirty="0" smtClean="0"/>
          </a:p>
          <a:p>
            <a:r>
              <a:rPr lang="en-US" sz="2800" b="1" dirty="0" smtClean="0"/>
              <a:t>about where </a:t>
            </a:r>
            <a:r>
              <a:rPr lang="en-US" sz="2800" b="1" dirty="0"/>
              <a:t>financial resources may be </a:t>
            </a:r>
            <a:r>
              <a:rPr lang="en-US" sz="2800" b="1" u="sng" dirty="0" smtClean="0">
                <a:solidFill>
                  <a:srgbClr val="FF0000"/>
                </a:solidFill>
                <a:effectLst>
                  <a:outerShdw blurRad="38100" dist="38100" dir="2700000" algn="tl">
                    <a:srgbClr val="000000">
                      <a:alpha val="43137"/>
                    </a:srgbClr>
                  </a:outerShdw>
                </a:effectLst>
              </a:rPr>
              <a:t>deployed</a:t>
            </a:r>
            <a:r>
              <a:rPr lang="en-US" sz="2800" b="1" dirty="0" smtClean="0"/>
              <a:t>……. </a:t>
            </a:r>
          </a:p>
          <a:p>
            <a:r>
              <a:rPr lang="en-US" sz="2800" b="1" dirty="0" smtClean="0"/>
              <a:t>how </a:t>
            </a:r>
            <a:r>
              <a:rPr lang="en-US" sz="2800" b="1" dirty="0"/>
              <a:t>local governments </a:t>
            </a:r>
            <a:r>
              <a:rPr lang="en-US" sz="2800" b="1" u="sng" dirty="0" smtClean="0">
                <a:solidFill>
                  <a:srgbClr val="FF0000"/>
                </a:solidFill>
                <a:effectLst>
                  <a:outerShdw blurRad="38100" dist="38100" dir="2700000" algn="tl">
                    <a:srgbClr val="000000">
                      <a:alpha val="43137"/>
                    </a:srgbClr>
                  </a:outerShdw>
                </a:effectLst>
              </a:rPr>
              <a:t>generate</a:t>
            </a:r>
            <a:r>
              <a:rPr lang="en-US" sz="2800" b="1" dirty="0" smtClean="0"/>
              <a:t> </a:t>
            </a:r>
            <a:r>
              <a:rPr lang="en-US" sz="2800" b="1" dirty="0"/>
              <a:t>financial resources </a:t>
            </a:r>
            <a:endParaRPr lang="en-US" sz="2800" b="1" dirty="0" smtClean="0"/>
          </a:p>
          <a:p>
            <a:r>
              <a:rPr lang="en-US" sz="2800" b="1" dirty="0" smtClean="0"/>
              <a:t>is </a:t>
            </a:r>
            <a:r>
              <a:rPr lang="en-US" sz="2800" b="1" dirty="0"/>
              <a:t>well beyond its scope and is a matter left to local </a:t>
            </a:r>
            <a:endParaRPr lang="en-US" sz="2800" b="1" dirty="0" smtClean="0"/>
          </a:p>
          <a:p>
            <a:r>
              <a:rPr lang="en-US" sz="2800" b="1" dirty="0" smtClean="0"/>
              <a:t>governments </a:t>
            </a:r>
            <a:r>
              <a:rPr lang="en-US" sz="2800" b="1" dirty="0"/>
              <a:t>and residents to decide</a:t>
            </a:r>
            <a:r>
              <a:rPr lang="en-US" sz="2800" b="1" dirty="0" smtClean="0"/>
              <a:t>.”</a:t>
            </a:r>
            <a:endParaRPr lang="en-US" sz="2800" b="1" dirty="0"/>
          </a:p>
        </p:txBody>
      </p:sp>
    </p:spTree>
    <p:extLst>
      <p:ext uri="{BB962C8B-B14F-4D97-AF65-F5344CB8AC3E}">
        <p14:creationId xmlns:p14="http://schemas.microsoft.com/office/powerpoint/2010/main" val="1864707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33562"/>
            <a:ext cx="7972247" cy="3108543"/>
          </a:xfrm>
          <a:prstGeom prst="rect">
            <a:avLst/>
          </a:prstGeom>
          <a:noFill/>
        </p:spPr>
        <p:txBody>
          <a:bodyPr wrap="none" rtlCol="0">
            <a:spAutoFit/>
          </a:bodyPr>
          <a:lstStyle/>
          <a:p>
            <a:r>
              <a:rPr lang="en-US" sz="2800" b="1" dirty="0" smtClean="0"/>
              <a:t>There are several organizations that have expressed </a:t>
            </a:r>
          </a:p>
          <a:p>
            <a:r>
              <a:rPr lang="en-US" sz="2800" b="1" dirty="0" smtClean="0"/>
              <a:t>an interest in revenue sharing, including:</a:t>
            </a:r>
          </a:p>
          <a:p>
            <a:endParaRPr lang="en-US" sz="2800" b="1" dirty="0"/>
          </a:p>
          <a:p>
            <a:pPr marL="457200" indent="-457200">
              <a:buFont typeface="Arial" panose="020B0604020202020204" pitchFamily="34" charset="0"/>
              <a:buChar char="•"/>
            </a:pPr>
            <a:r>
              <a:rPr lang="en-US" sz="2800" b="1" dirty="0" smtClean="0"/>
              <a:t>Building One America</a:t>
            </a:r>
          </a:p>
          <a:p>
            <a:pPr marL="457200" indent="-457200">
              <a:buFont typeface="Arial" panose="020B0604020202020204" pitchFamily="34" charset="0"/>
              <a:buChar char="•"/>
            </a:pPr>
            <a:r>
              <a:rPr lang="en-US" sz="2800" b="1" dirty="0" smtClean="0"/>
              <a:t>First Suburbs Consortium</a:t>
            </a:r>
          </a:p>
          <a:p>
            <a:pPr marL="457200" indent="-457200">
              <a:buFont typeface="Arial" panose="020B0604020202020204" pitchFamily="34" charset="0"/>
              <a:buChar char="•"/>
            </a:pPr>
            <a:r>
              <a:rPr lang="en-US" sz="2800" b="1" dirty="0" smtClean="0"/>
              <a:t>Regional Prosperity Initiative</a:t>
            </a:r>
          </a:p>
          <a:p>
            <a:pPr marL="457200" indent="-457200">
              <a:buFont typeface="Arial" panose="020B0604020202020204" pitchFamily="34" charset="0"/>
              <a:buChar char="•"/>
            </a:pPr>
            <a:r>
              <a:rPr lang="en-US" sz="2800" b="1" dirty="0" smtClean="0"/>
              <a:t>Fund for our Economic Future</a:t>
            </a:r>
            <a:endParaRPr lang="en-US" sz="2800" b="1" dirty="0"/>
          </a:p>
        </p:txBody>
      </p:sp>
      <p:sp>
        <p:nvSpPr>
          <p:cNvPr id="4" name="TextBox 3"/>
          <p:cNvSpPr txBox="1"/>
          <p:nvPr/>
        </p:nvSpPr>
        <p:spPr>
          <a:xfrm>
            <a:off x="762000" y="4648200"/>
            <a:ext cx="3313023" cy="1200329"/>
          </a:xfrm>
          <a:prstGeom prst="rect">
            <a:avLst/>
          </a:prstGeom>
          <a:solidFill>
            <a:srgbClr val="66FF33"/>
          </a:solidFill>
          <a:ln w="38100">
            <a:solidFill>
              <a:schemeClr val="tx1"/>
            </a:solidFill>
          </a:ln>
        </p:spPr>
        <p:txBody>
          <a:bodyPr wrap="none" rtlCol="0">
            <a:spAutoFit/>
          </a:bodyPr>
          <a:lstStyle/>
          <a:p>
            <a:r>
              <a:rPr lang="en-US" b="1" dirty="0" smtClean="0"/>
              <a:t>https://buildingoneamerica.org/</a:t>
            </a:r>
          </a:p>
          <a:p>
            <a:r>
              <a:rPr lang="en-US" b="1" dirty="0" smtClean="0"/>
              <a:t>http://www.firstsuburbs.org</a:t>
            </a:r>
          </a:p>
          <a:p>
            <a:r>
              <a:rPr lang="en-US" b="1" dirty="0" smtClean="0"/>
              <a:t>http://www.neo-rpi-org/</a:t>
            </a:r>
          </a:p>
          <a:p>
            <a:r>
              <a:rPr lang="en-US" b="1" dirty="0" smtClean="0"/>
              <a:t>http://www.futurefundneo.org/</a:t>
            </a:r>
            <a:endParaRPr lang="en-US" b="1" dirty="0"/>
          </a:p>
        </p:txBody>
      </p:sp>
    </p:spTree>
    <p:extLst>
      <p:ext uri="{BB962C8B-B14F-4D97-AF65-F5344CB8AC3E}">
        <p14:creationId xmlns:p14="http://schemas.microsoft.com/office/powerpoint/2010/main" val="2628938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990600"/>
            <a:ext cx="8978696" cy="3539430"/>
          </a:xfrm>
          <a:prstGeom prst="rect">
            <a:avLst/>
          </a:prstGeom>
          <a:noFill/>
        </p:spPr>
        <p:txBody>
          <a:bodyPr wrap="square" rtlCol="0">
            <a:spAutoFit/>
          </a:bodyPr>
          <a:lstStyle/>
          <a:p>
            <a:r>
              <a:rPr lang="en-US" sz="2800" b="1" dirty="0"/>
              <a:t>RPI has advanced a substantial </a:t>
            </a:r>
            <a:r>
              <a:rPr lang="en-US" sz="2800" b="1" dirty="0" smtClean="0"/>
              <a:t>conversation</a:t>
            </a:r>
          </a:p>
          <a:p>
            <a:r>
              <a:rPr lang="en-US" sz="2800" b="1" dirty="0" smtClean="0"/>
              <a:t>regarding </a:t>
            </a:r>
            <a:r>
              <a:rPr lang="en-US" sz="2800" b="1" dirty="0"/>
              <a:t>regional and collaborative </a:t>
            </a:r>
            <a:r>
              <a:rPr lang="en-US" sz="2800" b="1" dirty="0" smtClean="0"/>
              <a:t>principles.</a:t>
            </a:r>
          </a:p>
          <a:p>
            <a:r>
              <a:rPr lang="en-US" sz="2800" b="1" dirty="0" smtClean="0"/>
              <a:t>RPI </a:t>
            </a:r>
            <a:r>
              <a:rPr lang="en-US" sz="2800" b="1" dirty="0"/>
              <a:t>has focused on the two core </a:t>
            </a:r>
            <a:r>
              <a:rPr lang="en-US" sz="2800" b="1" dirty="0" smtClean="0"/>
              <a:t>areas:</a:t>
            </a:r>
          </a:p>
          <a:p>
            <a:endParaRPr lang="en-US" sz="2800" b="1" dirty="0" smtClean="0"/>
          </a:p>
          <a:p>
            <a:r>
              <a:rPr lang="en-US" sz="2800" b="1" dirty="0" smtClean="0"/>
              <a:t>1</a:t>
            </a:r>
            <a:r>
              <a:rPr lang="en-US" sz="2800" b="1" dirty="0"/>
              <a:t>) regional strategic infrastructure planning, </a:t>
            </a:r>
            <a:r>
              <a:rPr lang="en-US" sz="2800" b="1" dirty="0" smtClean="0"/>
              <a:t>and</a:t>
            </a:r>
          </a:p>
          <a:p>
            <a:r>
              <a:rPr lang="en-US" sz="2800" b="1" dirty="0" smtClean="0"/>
              <a:t>2</a:t>
            </a:r>
            <a:r>
              <a:rPr lang="en-US" sz="2800" b="1" dirty="0"/>
              <a:t>) the development of a regional economic development alliance </a:t>
            </a:r>
            <a:r>
              <a:rPr lang="en-US" sz="2800" b="1" dirty="0">
                <a:solidFill>
                  <a:srgbClr val="FF0000"/>
                </a:solidFill>
                <a:effectLst>
                  <a:outerShdw blurRad="38100" dist="38100" dir="2700000" algn="tl">
                    <a:srgbClr val="000000">
                      <a:alpha val="43137"/>
                    </a:srgbClr>
                  </a:outerShdw>
                </a:effectLst>
              </a:rPr>
              <a:t>with the possibility of resource sharing to support appropriate collaboration.</a:t>
            </a:r>
          </a:p>
        </p:txBody>
      </p:sp>
      <p:sp>
        <p:nvSpPr>
          <p:cNvPr id="3" name="TextBox 2"/>
          <p:cNvSpPr txBox="1"/>
          <p:nvPr/>
        </p:nvSpPr>
        <p:spPr>
          <a:xfrm>
            <a:off x="215696" y="6172200"/>
            <a:ext cx="4367286" cy="369332"/>
          </a:xfrm>
          <a:prstGeom prst="rect">
            <a:avLst/>
          </a:prstGeom>
          <a:solidFill>
            <a:srgbClr val="66FF33"/>
          </a:solidFill>
          <a:ln w="38100">
            <a:solidFill>
              <a:schemeClr val="tx1"/>
            </a:solidFill>
          </a:ln>
        </p:spPr>
        <p:txBody>
          <a:bodyPr wrap="none" rtlCol="0">
            <a:spAutoFit/>
          </a:bodyPr>
          <a:lstStyle/>
          <a:p>
            <a:r>
              <a:rPr lang="en-US" b="1" dirty="0"/>
              <a:t>http://www.neo-rpi.org/site.cfm/Share.cfm</a:t>
            </a:r>
          </a:p>
        </p:txBody>
      </p:sp>
      <p:pic>
        <p:nvPicPr>
          <p:cNvPr id="5" name="Picture 4" descr="Tax_Base_Sharing_Interim_Report[1].pdf - Adobe Reader"/>
          <p:cNvPicPr>
            <a:picLocks noChangeAspect="1"/>
          </p:cNvPicPr>
          <p:nvPr/>
        </p:nvPicPr>
        <p:blipFill rotWithShape="1">
          <a:blip r:embed="rId3">
            <a:extLst>
              <a:ext uri="{28A0092B-C50C-407E-A947-70E740481C1C}">
                <a14:useLocalDpi xmlns:a14="http://schemas.microsoft.com/office/drawing/2010/main" val="0"/>
              </a:ext>
            </a:extLst>
          </a:blip>
          <a:srcRect l="35000" t="8759" r="46923" b="52676"/>
          <a:stretch/>
        </p:blipFill>
        <p:spPr>
          <a:xfrm>
            <a:off x="7495337" y="145772"/>
            <a:ext cx="1543656" cy="2011680"/>
          </a:xfrm>
          <a:prstGeom prst="rect">
            <a:avLst/>
          </a:prstGeom>
          <a:ln w="19050">
            <a:solidFill>
              <a:schemeClr val="tx1"/>
            </a:solidFill>
          </a:ln>
        </p:spPr>
      </p:pic>
      <p:sp>
        <p:nvSpPr>
          <p:cNvPr id="6" name="Rectangle 5"/>
          <p:cNvSpPr/>
          <p:nvPr/>
        </p:nvSpPr>
        <p:spPr>
          <a:xfrm>
            <a:off x="295484" y="318293"/>
            <a:ext cx="6392378" cy="523220"/>
          </a:xfrm>
          <a:prstGeom prst="rect">
            <a:avLst/>
          </a:prstGeom>
        </p:spPr>
        <p:txBody>
          <a:bodyPr wrap="square">
            <a:spAutoFit/>
          </a:bodyPr>
          <a:lstStyle/>
          <a:p>
            <a:pPr algn="ctr"/>
            <a:r>
              <a:rPr lang="en-US" sz="2800" b="1" u="sng" dirty="0" smtClean="0">
                <a:effectLst>
                  <a:outerShdw blurRad="38100" dist="38100" dir="2700000" algn="tl">
                    <a:srgbClr val="000000">
                      <a:alpha val="43137"/>
                    </a:srgbClr>
                  </a:outerShdw>
                </a:effectLst>
              </a:rPr>
              <a:t>Regional Prosperity Initiative</a:t>
            </a:r>
            <a:endParaRPr lang="en-US" sz="2800" b="1" u="sng" dirty="0">
              <a:effectLst>
                <a:outerShdw blurRad="38100" dist="38100" dir="2700000" algn="tl">
                  <a:srgbClr val="000000">
                    <a:alpha val="43137"/>
                  </a:srgbClr>
                </a:outerShdw>
              </a:effectLst>
            </a:endParaRPr>
          </a:p>
        </p:txBody>
      </p:sp>
      <p:sp>
        <p:nvSpPr>
          <p:cNvPr id="2" name="TextBox 1"/>
          <p:cNvSpPr txBox="1"/>
          <p:nvPr/>
        </p:nvSpPr>
        <p:spPr>
          <a:xfrm>
            <a:off x="1003190" y="4800600"/>
            <a:ext cx="6148863" cy="954107"/>
          </a:xfrm>
          <a:prstGeom prst="rect">
            <a:avLst/>
          </a:prstGeom>
          <a:solidFill>
            <a:srgbClr val="FFFF00"/>
          </a:solidFill>
          <a:ln w="28575">
            <a:solidFill>
              <a:schemeClr val="tx1"/>
            </a:solidFill>
          </a:ln>
        </p:spPr>
        <p:txBody>
          <a:bodyPr wrap="none" rtlCol="0">
            <a:spAutoFit/>
          </a:bodyPr>
          <a:lstStyle/>
          <a:p>
            <a:r>
              <a:rPr lang="en-US" sz="2800" b="1" dirty="0" smtClean="0"/>
              <a:t>Mike Lyons and Bill </a:t>
            </a:r>
            <a:r>
              <a:rPr lang="en-US" sz="2800" b="1" dirty="0" err="1" smtClean="0"/>
              <a:t>Currin</a:t>
            </a:r>
            <a:r>
              <a:rPr lang="en-US" sz="2800" b="1" dirty="0" smtClean="0"/>
              <a:t> from RPI are </a:t>
            </a:r>
          </a:p>
          <a:p>
            <a:r>
              <a:rPr lang="en-US" sz="2800" b="1" dirty="0" smtClean="0"/>
              <a:t>on the NEOSCC Board of Directors</a:t>
            </a:r>
            <a:endParaRPr lang="en-US" sz="2800" b="1" dirty="0"/>
          </a:p>
        </p:txBody>
      </p:sp>
    </p:spTree>
    <p:extLst>
      <p:ext uri="{BB962C8B-B14F-4D97-AF65-F5344CB8AC3E}">
        <p14:creationId xmlns:p14="http://schemas.microsoft.com/office/powerpoint/2010/main" val="422571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828800"/>
            <a:ext cx="8534400" cy="4401205"/>
          </a:xfrm>
          <a:prstGeom prst="rect">
            <a:avLst/>
          </a:prstGeom>
        </p:spPr>
        <p:txBody>
          <a:bodyPr wrap="square">
            <a:spAutoFit/>
          </a:bodyPr>
          <a:lstStyle/>
          <a:p>
            <a:r>
              <a:rPr lang="en-US" sz="2800" b="1" u="sng" dirty="0"/>
              <a:t>Commercial &amp; Industrial (C&amp;I) Property Tax </a:t>
            </a:r>
            <a:r>
              <a:rPr lang="en-US" sz="2800" dirty="0"/>
              <a:t>• – 60% Retained / </a:t>
            </a:r>
            <a:r>
              <a:rPr lang="en-US" sz="2800" b="1" dirty="0">
                <a:solidFill>
                  <a:srgbClr val="FF0000"/>
                </a:solidFill>
                <a:effectLst>
                  <a:outerShdw blurRad="38100" dist="38100" dir="2700000" algn="tl">
                    <a:srgbClr val="000000">
                      <a:alpha val="43137"/>
                    </a:srgbClr>
                  </a:outerShdw>
                </a:effectLst>
              </a:rPr>
              <a:t>40% Pooled </a:t>
            </a:r>
          </a:p>
          <a:p>
            <a:r>
              <a:rPr lang="en-US" sz="2800" b="1" u="sng" dirty="0"/>
              <a:t>Income Tax </a:t>
            </a:r>
            <a:r>
              <a:rPr lang="en-US" sz="2800" dirty="0"/>
              <a:t>(by those jurisdictions leveraging an income tax) – 80% Retained • / </a:t>
            </a:r>
            <a:r>
              <a:rPr lang="en-US" sz="2800" b="1" dirty="0">
                <a:solidFill>
                  <a:srgbClr val="FF0000"/>
                </a:solidFill>
                <a:effectLst>
                  <a:outerShdw blurRad="38100" dist="38100" dir="2700000" algn="tl">
                    <a:srgbClr val="000000">
                      <a:alpha val="43137"/>
                    </a:srgbClr>
                  </a:outerShdw>
                </a:effectLst>
              </a:rPr>
              <a:t>20% Pooled </a:t>
            </a:r>
          </a:p>
          <a:p>
            <a:r>
              <a:rPr lang="en-US" sz="2800" b="1" u="sng" dirty="0"/>
              <a:t>Inflationary Adjustment </a:t>
            </a:r>
            <a:r>
              <a:rPr lang="en-US" sz="2800" dirty="0"/>
              <a:t>• – All new growth (C&amp;I, Income) tax base sharing will be subject to a CPI (i.e. 3%) deduction </a:t>
            </a:r>
          </a:p>
          <a:p>
            <a:r>
              <a:rPr lang="en-US" sz="2800" b="1" dirty="0">
                <a:solidFill>
                  <a:srgbClr val="FF0000"/>
                </a:solidFill>
                <a:effectLst>
                  <a:outerShdw blurRad="38100" dist="38100" dir="2700000" algn="tl">
                    <a:srgbClr val="000000">
                      <a:alpha val="43137"/>
                    </a:srgbClr>
                  </a:outerShdw>
                </a:effectLst>
              </a:rPr>
              <a:t>Twelve county </a:t>
            </a:r>
            <a:r>
              <a:rPr lang="en-US" sz="2800" dirty="0"/>
              <a:t>initial implementation, with the development of a trigger • mechanism to add counties (4) later </a:t>
            </a:r>
          </a:p>
        </p:txBody>
      </p:sp>
      <p:pic>
        <p:nvPicPr>
          <p:cNvPr id="3" name="Picture 2" descr="Regional Prosperity Initiativ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0348" t="14661" r="21391" b="75516"/>
          <a:stretch/>
        </p:blipFill>
        <p:spPr>
          <a:xfrm>
            <a:off x="576476" y="762000"/>
            <a:ext cx="7991048" cy="822960"/>
          </a:xfrm>
          <a:prstGeom prst="rect">
            <a:avLst/>
          </a:prstGeom>
          <a:ln w="28575">
            <a:solidFill>
              <a:schemeClr val="tx1"/>
            </a:solidFill>
          </a:ln>
        </p:spPr>
      </p:pic>
      <p:sp>
        <p:nvSpPr>
          <p:cNvPr id="4" name="TextBox 3"/>
          <p:cNvSpPr txBox="1"/>
          <p:nvPr/>
        </p:nvSpPr>
        <p:spPr>
          <a:xfrm>
            <a:off x="457200" y="6324600"/>
            <a:ext cx="4398320" cy="369332"/>
          </a:xfrm>
          <a:prstGeom prst="rect">
            <a:avLst/>
          </a:prstGeom>
          <a:solidFill>
            <a:srgbClr val="66FF33"/>
          </a:solidFill>
          <a:ln w="38100">
            <a:solidFill>
              <a:schemeClr val="tx1"/>
            </a:solidFill>
          </a:ln>
        </p:spPr>
        <p:txBody>
          <a:bodyPr wrap="none" rtlCol="0">
            <a:spAutoFit/>
          </a:bodyPr>
          <a:lstStyle/>
          <a:p>
            <a:r>
              <a:rPr lang="en-US" b="1" dirty="0"/>
              <a:t>http://www.neo-rpi.org/site.cfm/Share.cfm</a:t>
            </a:r>
          </a:p>
        </p:txBody>
      </p:sp>
    </p:spTree>
    <p:extLst>
      <p:ext uri="{BB962C8B-B14F-4D97-AF65-F5344CB8AC3E}">
        <p14:creationId xmlns:p14="http://schemas.microsoft.com/office/powerpoint/2010/main" val="24290420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nd For Our Economic Futur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0577" t="12537" r="46250" b="77231"/>
          <a:stretch/>
        </p:blipFill>
        <p:spPr>
          <a:xfrm>
            <a:off x="2438400" y="152400"/>
            <a:ext cx="3033346" cy="571501"/>
          </a:xfrm>
          <a:prstGeom prst="rect">
            <a:avLst/>
          </a:prstGeom>
          <a:ln w="28575">
            <a:solidFill>
              <a:schemeClr val="tx1"/>
            </a:solidFill>
          </a:ln>
        </p:spPr>
      </p:pic>
      <p:sp>
        <p:nvSpPr>
          <p:cNvPr id="3" name="TextBox 2"/>
          <p:cNvSpPr txBox="1"/>
          <p:nvPr/>
        </p:nvSpPr>
        <p:spPr>
          <a:xfrm>
            <a:off x="16565" y="838200"/>
            <a:ext cx="8697317" cy="1815882"/>
          </a:xfrm>
          <a:prstGeom prst="rect">
            <a:avLst/>
          </a:prstGeom>
          <a:noFill/>
        </p:spPr>
        <p:txBody>
          <a:bodyPr wrap="none" rtlCol="0">
            <a:spAutoFit/>
          </a:bodyPr>
          <a:lstStyle/>
          <a:p>
            <a:r>
              <a:rPr lang="en-US" sz="2800" b="1" u="sng" dirty="0"/>
              <a:t>Reducing Government Fragmentation and Inefficiency</a:t>
            </a:r>
          </a:p>
          <a:p>
            <a:r>
              <a:rPr lang="en-US" sz="2800" b="1" dirty="0" smtClean="0"/>
              <a:t>“</a:t>
            </a:r>
            <a:r>
              <a:rPr lang="en-US" sz="2800" b="1" dirty="0" smtClean="0">
                <a:solidFill>
                  <a:srgbClr val="FF0000"/>
                </a:solidFill>
                <a:effectLst>
                  <a:outerShdw blurRad="38100" dist="38100" dir="2700000" algn="tl">
                    <a:srgbClr val="000000">
                      <a:alpha val="43137"/>
                    </a:srgbClr>
                  </a:outerShdw>
                </a:effectLst>
              </a:rPr>
              <a:t>When </a:t>
            </a:r>
            <a:r>
              <a:rPr lang="en-US" sz="2800" b="1" dirty="0">
                <a:solidFill>
                  <a:srgbClr val="FF0000"/>
                </a:solidFill>
                <a:effectLst>
                  <a:outerShdw blurRad="38100" dist="38100" dir="2700000" algn="tl">
                    <a:srgbClr val="000000">
                      <a:alpha val="43137"/>
                    </a:srgbClr>
                  </a:outerShdw>
                </a:effectLst>
              </a:rPr>
              <a:t>regions have too </a:t>
            </a:r>
            <a:r>
              <a:rPr lang="en-US" sz="2800" b="1" dirty="0" smtClean="0">
                <a:solidFill>
                  <a:srgbClr val="FF0000"/>
                </a:solidFill>
                <a:effectLst>
                  <a:outerShdw blurRad="38100" dist="38100" dir="2700000" algn="tl">
                    <a:srgbClr val="000000">
                      <a:alpha val="43137"/>
                    </a:srgbClr>
                  </a:outerShdw>
                </a:effectLst>
              </a:rPr>
              <a:t>many </a:t>
            </a:r>
            <a:r>
              <a:rPr lang="en-US" sz="2800" b="1" dirty="0">
                <a:solidFill>
                  <a:srgbClr val="FF0000"/>
                </a:solidFill>
                <a:effectLst>
                  <a:outerShdw blurRad="38100" dist="38100" dir="2700000" algn="tl">
                    <a:srgbClr val="000000">
                      <a:alpha val="43137"/>
                    </a:srgbClr>
                  </a:outerShdw>
                </a:effectLst>
              </a:rPr>
              <a:t>governments, </a:t>
            </a:r>
            <a:r>
              <a:rPr lang="en-US" sz="2800" b="1" dirty="0" smtClean="0"/>
              <a:t>it  </a:t>
            </a:r>
            <a:r>
              <a:rPr lang="en-US" sz="2800" b="1" dirty="0"/>
              <a:t>becomes </a:t>
            </a:r>
            <a:endParaRPr lang="en-US" sz="2800" b="1" dirty="0" smtClean="0"/>
          </a:p>
          <a:p>
            <a:r>
              <a:rPr lang="en-US" sz="2800" b="1" dirty="0" smtClean="0"/>
              <a:t>difficult for them </a:t>
            </a:r>
            <a:r>
              <a:rPr lang="en-US" sz="2800" b="1" dirty="0"/>
              <a:t>to work </a:t>
            </a:r>
            <a:r>
              <a:rPr lang="en-US" sz="2800" b="1" dirty="0" smtClean="0"/>
              <a:t>together </a:t>
            </a:r>
            <a:r>
              <a:rPr lang="en-US" sz="2800" b="1" dirty="0"/>
              <a:t>and pursue regional </a:t>
            </a:r>
            <a:endParaRPr lang="en-US" sz="2800" b="1" dirty="0" smtClean="0"/>
          </a:p>
          <a:p>
            <a:r>
              <a:rPr lang="en-US" sz="2800" b="1" dirty="0" smtClean="0"/>
              <a:t>goals</a:t>
            </a:r>
            <a:r>
              <a:rPr lang="en-US" sz="2800" b="1" dirty="0"/>
              <a:t>. </a:t>
            </a:r>
            <a:r>
              <a:rPr lang="en-US" sz="2800" b="1" dirty="0" smtClean="0"/>
              <a:t>“</a:t>
            </a:r>
            <a:endParaRPr lang="en-US" sz="2800" b="1" dirty="0"/>
          </a:p>
        </p:txBody>
      </p:sp>
      <p:sp>
        <p:nvSpPr>
          <p:cNvPr id="4" name="TextBox 3"/>
          <p:cNvSpPr txBox="1"/>
          <p:nvPr/>
        </p:nvSpPr>
        <p:spPr>
          <a:xfrm>
            <a:off x="172503" y="2684508"/>
            <a:ext cx="8971495" cy="1815882"/>
          </a:xfrm>
          <a:prstGeom prst="rect">
            <a:avLst/>
          </a:prstGeom>
          <a:noFill/>
        </p:spPr>
        <p:txBody>
          <a:bodyPr wrap="none" rtlCol="0">
            <a:spAutoFit/>
          </a:bodyPr>
          <a:lstStyle/>
          <a:p>
            <a:r>
              <a:rPr lang="en-US" sz="2800" b="1" u="sng" dirty="0"/>
              <a:t>Reducing Sprawl and Improving Regional Connectivity</a:t>
            </a:r>
          </a:p>
          <a:p>
            <a:r>
              <a:rPr lang="en-US" sz="2800" b="1" dirty="0" smtClean="0"/>
              <a:t>“Northeast </a:t>
            </a:r>
            <a:r>
              <a:rPr lang="en-US" sz="2800" b="1" dirty="0"/>
              <a:t>Ohio </a:t>
            </a:r>
            <a:r>
              <a:rPr lang="en-US" sz="2800" b="1" dirty="0">
                <a:solidFill>
                  <a:srgbClr val="FF0000"/>
                </a:solidFill>
                <a:effectLst>
                  <a:outerShdw blurRad="38100" dist="38100" dir="2700000" algn="tl">
                    <a:srgbClr val="000000">
                      <a:alpha val="43137"/>
                    </a:srgbClr>
                  </a:outerShdw>
                </a:effectLst>
              </a:rPr>
              <a:t>must reduce the negative impacts of </a:t>
            </a:r>
            <a:endParaRPr lang="en-US" sz="2800" b="1" dirty="0" smtClean="0">
              <a:solidFill>
                <a:srgbClr val="FF0000"/>
              </a:solidFill>
              <a:effectLst>
                <a:outerShdw blurRad="38100" dist="38100" dir="2700000" algn="tl">
                  <a:srgbClr val="000000">
                    <a:alpha val="43137"/>
                  </a:srgbClr>
                </a:outerShdw>
              </a:effectLst>
            </a:endParaRPr>
          </a:p>
          <a:p>
            <a:r>
              <a:rPr lang="en-US" sz="2800" b="1" dirty="0" smtClean="0">
                <a:solidFill>
                  <a:srgbClr val="FF0000"/>
                </a:solidFill>
                <a:effectLst>
                  <a:outerShdw blurRad="38100" dist="38100" dir="2700000" algn="tl">
                    <a:srgbClr val="000000">
                      <a:alpha val="43137"/>
                    </a:srgbClr>
                  </a:outerShdw>
                </a:effectLst>
              </a:rPr>
              <a:t>sprawl…</a:t>
            </a:r>
            <a:r>
              <a:rPr lang="en-US" sz="2800" b="1" dirty="0" smtClean="0"/>
              <a:t>Northeast </a:t>
            </a:r>
            <a:r>
              <a:rPr lang="en-US" sz="2800" b="1" dirty="0"/>
              <a:t>Ohio is threatened by </a:t>
            </a:r>
            <a:r>
              <a:rPr lang="en-US" sz="2800" b="1" dirty="0" smtClean="0"/>
              <a:t>the movement of </a:t>
            </a:r>
          </a:p>
          <a:p>
            <a:r>
              <a:rPr lang="en-US" sz="2800" b="1" dirty="0" smtClean="0"/>
              <a:t>people </a:t>
            </a:r>
            <a:r>
              <a:rPr lang="en-US" sz="2800" b="1" dirty="0"/>
              <a:t>and businesses out of the region’s </a:t>
            </a:r>
            <a:r>
              <a:rPr lang="en-US" sz="2800" b="1" dirty="0" smtClean="0"/>
              <a:t>cities…” </a:t>
            </a:r>
          </a:p>
        </p:txBody>
      </p:sp>
      <p:sp>
        <p:nvSpPr>
          <p:cNvPr id="5" name="TextBox 4"/>
          <p:cNvSpPr txBox="1"/>
          <p:nvPr/>
        </p:nvSpPr>
        <p:spPr>
          <a:xfrm>
            <a:off x="209608" y="6096000"/>
            <a:ext cx="2405467" cy="369332"/>
          </a:xfrm>
          <a:prstGeom prst="rect">
            <a:avLst/>
          </a:prstGeom>
          <a:solidFill>
            <a:srgbClr val="66FF33"/>
          </a:solidFill>
          <a:ln w="38100">
            <a:solidFill>
              <a:schemeClr val="tx1"/>
            </a:solidFill>
          </a:ln>
        </p:spPr>
        <p:txBody>
          <a:bodyPr wrap="none" rtlCol="0">
            <a:spAutoFit/>
          </a:bodyPr>
          <a:lstStyle/>
          <a:p>
            <a:r>
              <a:rPr lang="en-US" b="1" dirty="0" smtClean="0"/>
              <a:t>www.voiceschoices.org</a:t>
            </a:r>
            <a:endParaRPr lang="en-US" b="1" dirty="0"/>
          </a:p>
        </p:txBody>
      </p:sp>
      <p:sp>
        <p:nvSpPr>
          <p:cNvPr id="6" name="TextBox 5"/>
          <p:cNvSpPr txBox="1"/>
          <p:nvPr/>
        </p:nvSpPr>
        <p:spPr>
          <a:xfrm>
            <a:off x="1226137" y="4456093"/>
            <a:ext cx="5985678" cy="954107"/>
          </a:xfrm>
          <a:prstGeom prst="rect">
            <a:avLst/>
          </a:prstGeom>
          <a:solidFill>
            <a:srgbClr val="FFFF00"/>
          </a:solidFill>
          <a:ln w="28575">
            <a:solidFill>
              <a:schemeClr val="tx1"/>
            </a:solidFill>
          </a:ln>
        </p:spPr>
        <p:txBody>
          <a:bodyPr wrap="none" rtlCol="0">
            <a:spAutoFit/>
          </a:bodyPr>
          <a:lstStyle/>
          <a:p>
            <a:r>
              <a:rPr lang="en-US" sz="2800" b="1" dirty="0" smtClean="0"/>
              <a:t>Brad Whitehead and John </a:t>
            </a:r>
            <a:r>
              <a:rPr lang="en-US" sz="2800" b="1" dirty="0" err="1" smtClean="0"/>
              <a:t>Mitterholzer</a:t>
            </a:r>
            <a:endParaRPr lang="en-US" sz="2800" b="1" dirty="0" smtClean="0"/>
          </a:p>
          <a:p>
            <a:r>
              <a:rPr lang="en-US" sz="2800" b="1" dirty="0" smtClean="0"/>
              <a:t>are on the NEOSCC Board of Directors </a:t>
            </a:r>
            <a:endParaRPr lang="en-US" sz="2800" b="1" dirty="0"/>
          </a:p>
        </p:txBody>
      </p:sp>
      <p:sp>
        <p:nvSpPr>
          <p:cNvPr id="7" name="TextBox 6"/>
          <p:cNvSpPr txBox="1"/>
          <p:nvPr/>
        </p:nvSpPr>
        <p:spPr>
          <a:xfrm>
            <a:off x="248702" y="5486400"/>
            <a:ext cx="7613944" cy="523220"/>
          </a:xfrm>
          <a:prstGeom prst="rect">
            <a:avLst/>
          </a:prstGeom>
          <a:solidFill>
            <a:srgbClr val="FFFF00"/>
          </a:solidFill>
          <a:ln w="38100">
            <a:solidFill>
              <a:schemeClr val="tx1"/>
            </a:solidFill>
          </a:ln>
        </p:spPr>
        <p:txBody>
          <a:bodyPr wrap="none" rtlCol="0">
            <a:spAutoFit/>
          </a:bodyPr>
          <a:lstStyle/>
          <a:p>
            <a:r>
              <a:rPr lang="en-US" sz="2800" b="1" dirty="0" smtClean="0"/>
              <a:t>The Fund is a major source of funding for NEOSCC</a:t>
            </a:r>
            <a:endParaRPr lang="en-US" sz="2800" b="1" dirty="0"/>
          </a:p>
        </p:txBody>
      </p:sp>
    </p:spTree>
    <p:extLst>
      <p:ext uri="{BB962C8B-B14F-4D97-AF65-F5344CB8AC3E}">
        <p14:creationId xmlns:p14="http://schemas.microsoft.com/office/powerpoint/2010/main" val="327518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eb.archive.org/web/20070723033957/http://www.voiceschoices.org/files/VC_FinalReport_Low - Windows Internet Explorer"/>
          <p:cNvPicPr>
            <a:picLocks noChangeAspect="1"/>
          </p:cNvPicPr>
          <p:nvPr/>
        </p:nvPicPr>
        <p:blipFill rotWithShape="1">
          <a:blip r:embed="rId2" cstate="print">
            <a:extLst>
              <a:ext uri="{28A0092B-C50C-407E-A947-70E740481C1C}">
                <a14:useLocalDpi xmlns:a14="http://schemas.microsoft.com/office/drawing/2010/main" val="0"/>
              </a:ext>
            </a:extLst>
          </a:blip>
          <a:srcRect l="31043" t="12240" r="32348" b="4340"/>
          <a:stretch/>
        </p:blipFill>
        <p:spPr>
          <a:xfrm>
            <a:off x="6629400" y="152400"/>
            <a:ext cx="2430653" cy="3383280"/>
          </a:xfrm>
          <a:prstGeom prst="rect">
            <a:avLst/>
          </a:prstGeom>
        </p:spPr>
      </p:pic>
      <p:sp>
        <p:nvSpPr>
          <p:cNvPr id="3" name="TextBox 2"/>
          <p:cNvSpPr txBox="1"/>
          <p:nvPr/>
        </p:nvSpPr>
        <p:spPr>
          <a:xfrm>
            <a:off x="185085" y="6096000"/>
            <a:ext cx="8463727" cy="369332"/>
          </a:xfrm>
          <a:prstGeom prst="rect">
            <a:avLst/>
          </a:prstGeom>
          <a:solidFill>
            <a:srgbClr val="66FF33"/>
          </a:solidFill>
          <a:ln w="38100">
            <a:solidFill>
              <a:schemeClr val="tx1"/>
            </a:solidFill>
          </a:ln>
        </p:spPr>
        <p:txBody>
          <a:bodyPr wrap="none" rtlCol="0">
            <a:spAutoFit/>
          </a:bodyPr>
          <a:lstStyle/>
          <a:p>
            <a:r>
              <a:rPr lang="en-US" dirty="0"/>
              <a:t>http://web.archive.org/web/20070718180033/http://www.voiceschoices.org/node/194</a:t>
            </a:r>
          </a:p>
        </p:txBody>
      </p:sp>
      <p:sp>
        <p:nvSpPr>
          <p:cNvPr id="4" name="TextBox 3"/>
          <p:cNvSpPr txBox="1"/>
          <p:nvPr/>
        </p:nvSpPr>
        <p:spPr>
          <a:xfrm>
            <a:off x="93637" y="990600"/>
            <a:ext cx="6549678" cy="2677656"/>
          </a:xfrm>
          <a:prstGeom prst="rect">
            <a:avLst/>
          </a:prstGeom>
          <a:noFill/>
        </p:spPr>
        <p:txBody>
          <a:bodyPr wrap="none" rtlCol="0">
            <a:spAutoFit/>
          </a:bodyPr>
          <a:lstStyle/>
          <a:p>
            <a:r>
              <a:rPr lang="en-US" sz="2800" b="1" dirty="0" smtClean="0"/>
              <a:t>The Voices &amp; Choices report was scrubbed </a:t>
            </a:r>
          </a:p>
          <a:p>
            <a:r>
              <a:rPr lang="en-US" sz="2800" b="1" dirty="0" smtClean="0"/>
              <a:t>from the internet a few days after I </a:t>
            </a:r>
          </a:p>
          <a:p>
            <a:r>
              <a:rPr lang="en-US" sz="2800" b="1" dirty="0" smtClean="0"/>
              <a:t>downloaded it.</a:t>
            </a:r>
          </a:p>
          <a:p>
            <a:endParaRPr lang="en-US" sz="2800" b="1" dirty="0"/>
          </a:p>
          <a:p>
            <a:r>
              <a:rPr lang="en-US" sz="2800" b="1" dirty="0" smtClean="0"/>
              <a:t>Went back to see why….this quote may</a:t>
            </a:r>
          </a:p>
          <a:p>
            <a:r>
              <a:rPr lang="en-US" sz="2800" b="1" dirty="0" smtClean="0"/>
              <a:t>be a reason……</a:t>
            </a:r>
            <a:endParaRPr lang="en-US" sz="2800" b="1" dirty="0"/>
          </a:p>
        </p:txBody>
      </p:sp>
      <p:sp>
        <p:nvSpPr>
          <p:cNvPr id="5" name="TextBox 4"/>
          <p:cNvSpPr txBox="1"/>
          <p:nvPr/>
        </p:nvSpPr>
        <p:spPr>
          <a:xfrm>
            <a:off x="212915" y="3733800"/>
            <a:ext cx="8771697" cy="1815882"/>
          </a:xfrm>
          <a:prstGeom prst="rect">
            <a:avLst/>
          </a:prstGeom>
          <a:noFill/>
          <a:ln w="38100">
            <a:solidFill>
              <a:schemeClr val="tx1"/>
            </a:solidFill>
          </a:ln>
        </p:spPr>
        <p:txBody>
          <a:bodyPr wrap="none" rtlCol="0">
            <a:spAutoFit/>
          </a:bodyPr>
          <a:lstStyle/>
          <a:p>
            <a:r>
              <a:rPr lang="en-US" sz="2800" b="1" dirty="0">
                <a:solidFill>
                  <a:srgbClr val="FF0000"/>
                </a:solidFill>
                <a:effectLst>
                  <a:outerShdw blurRad="38100" dist="38100" dir="2700000" algn="tl">
                    <a:srgbClr val="000000">
                      <a:alpha val="43137"/>
                    </a:srgbClr>
                  </a:outerShdw>
                </a:effectLst>
              </a:rPr>
              <a:t>“Create a regional organization that will research the best</a:t>
            </a:r>
          </a:p>
          <a:p>
            <a:r>
              <a:rPr lang="en-US" sz="2800" b="1" dirty="0" smtClean="0">
                <a:solidFill>
                  <a:srgbClr val="FF0000"/>
                </a:solidFill>
                <a:effectLst>
                  <a:outerShdw blurRad="38100" dist="38100" dir="2700000" algn="tl">
                    <a:srgbClr val="000000">
                      <a:alpha val="43137"/>
                    </a:srgbClr>
                  </a:outerShdw>
                </a:effectLst>
              </a:rPr>
              <a:t>opportunities </a:t>
            </a:r>
            <a:r>
              <a:rPr lang="en-US" sz="2800" b="1" dirty="0">
                <a:solidFill>
                  <a:srgbClr val="FF0000"/>
                </a:solidFill>
                <a:effectLst>
                  <a:outerShdw blurRad="38100" dist="38100" dir="2700000" algn="tl">
                    <a:srgbClr val="000000">
                      <a:alpha val="43137"/>
                    </a:srgbClr>
                  </a:outerShdw>
                </a:effectLst>
              </a:rPr>
              <a:t>for </a:t>
            </a:r>
            <a:r>
              <a:rPr lang="en-US" sz="2800" b="1" u="sng" dirty="0">
                <a:solidFill>
                  <a:srgbClr val="FF0000"/>
                </a:solidFill>
                <a:effectLst>
                  <a:outerShdw blurRad="38100" dist="38100" dir="2700000" algn="tl">
                    <a:srgbClr val="000000">
                      <a:alpha val="43137"/>
                    </a:srgbClr>
                  </a:outerShdw>
                </a:effectLst>
              </a:rPr>
              <a:t>consolidating or reorganizing local</a:t>
            </a:r>
          </a:p>
          <a:p>
            <a:r>
              <a:rPr lang="en-US" sz="2800" b="1" u="sng" dirty="0" smtClean="0">
                <a:solidFill>
                  <a:srgbClr val="FF0000"/>
                </a:solidFill>
                <a:effectLst>
                  <a:outerShdw blurRad="38100" dist="38100" dir="2700000" algn="tl">
                    <a:srgbClr val="000000">
                      <a:alpha val="43137"/>
                    </a:srgbClr>
                  </a:outerShdw>
                </a:effectLst>
              </a:rPr>
              <a:t>governments </a:t>
            </a:r>
            <a:r>
              <a:rPr lang="en-US" sz="2800" b="1" u="sng" dirty="0">
                <a:solidFill>
                  <a:srgbClr val="FF0000"/>
                </a:solidFill>
                <a:effectLst>
                  <a:outerShdw blurRad="38100" dist="38100" dir="2700000" algn="tl">
                    <a:srgbClr val="000000">
                      <a:alpha val="43137"/>
                    </a:srgbClr>
                  </a:outerShdw>
                </a:effectLst>
              </a:rPr>
              <a:t>in Northeast Ohio</a:t>
            </a:r>
            <a:r>
              <a:rPr lang="en-US" sz="2800" b="1" dirty="0">
                <a:solidFill>
                  <a:srgbClr val="FF0000"/>
                </a:solidFill>
                <a:effectLst>
                  <a:outerShdw blurRad="38100" dist="38100" dir="2700000" algn="tl">
                    <a:srgbClr val="000000">
                      <a:alpha val="43137"/>
                    </a:srgbClr>
                  </a:outerShdw>
                </a:effectLst>
              </a:rPr>
              <a:t>, and mobilize support for</a:t>
            </a:r>
          </a:p>
          <a:p>
            <a:r>
              <a:rPr lang="en-US" sz="2800" b="1" dirty="0" smtClean="0">
                <a:solidFill>
                  <a:srgbClr val="FF0000"/>
                </a:solidFill>
                <a:effectLst>
                  <a:outerShdw blurRad="38100" dist="38100" dir="2700000" algn="tl">
                    <a:srgbClr val="000000">
                      <a:alpha val="43137"/>
                    </a:srgbClr>
                  </a:outerShdw>
                </a:effectLst>
              </a:rPr>
              <a:t>its </a:t>
            </a:r>
            <a:r>
              <a:rPr lang="en-US" sz="2800" b="1" dirty="0">
                <a:solidFill>
                  <a:srgbClr val="FF0000"/>
                </a:solidFill>
                <a:effectLst>
                  <a:outerShdw blurRad="38100" dist="38100" dir="2700000" algn="tl">
                    <a:srgbClr val="000000">
                      <a:alpha val="43137"/>
                    </a:srgbClr>
                  </a:outerShdw>
                </a:effectLst>
              </a:rPr>
              <a:t>recommendations</a:t>
            </a:r>
            <a:r>
              <a:rPr lang="en-US" sz="2800" b="1" dirty="0" smtClean="0">
                <a:solidFill>
                  <a:srgbClr val="FF0000"/>
                </a:solidFill>
                <a:effectLst>
                  <a:outerShdw blurRad="38100" dist="38100" dir="2700000" algn="tl">
                    <a:srgbClr val="000000">
                      <a:alpha val="43137"/>
                    </a:srgbClr>
                  </a:outerShdw>
                </a:effectLst>
              </a:rPr>
              <a:t>.” p. 17</a:t>
            </a:r>
            <a:endParaRPr lang="en-US" sz="2800" b="1" dirty="0">
              <a:solidFill>
                <a:srgbClr val="FF0000"/>
              </a:solidFill>
              <a:effectLst>
                <a:outerShdw blurRad="38100" dist="38100" dir="2700000" algn="tl">
                  <a:srgbClr val="000000">
                    <a:alpha val="43137"/>
                  </a:srgbClr>
                </a:outerShdw>
              </a:effectLst>
            </a:endParaRPr>
          </a:p>
        </p:txBody>
      </p:sp>
      <p:pic>
        <p:nvPicPr>
          <p:cNvPr id="7" name="Picture 6" descr="Fund For Our Economic Futur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0577" t="12537" r="46250" b="77231"/>
          <a:stretch/>
        </p:blipFill>
        <p:spPr>
          <a:xfrm>
            <a:off x="1565417" y="279915"/>
            <a:ext cx="3033346" cy="571501"/>
          </a:xfrm>
          <a:prstGeom prst="rect">
            <a:avLst/>
          </a:prstGeom>
          <a:ln w="28575">
            <a:solidFill>
              <a:schemeClr val="tx1"/>
            </a:solidFill>
          </a:ln>
        </p:spPr>
      </p:pic>
    </p:spTree>
    <p:extLst>
      <p:ext uri="{BB962C8B-B14F-4D97-AF65-F5344CB8AC3E}">
        <p14:creationId xmlns:p14="http://schemas.microsoft.com/office/powerpoint/2010/main" val="3153681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efficientgovnetwork.org/FileUploads/Opportunity%20Abounds.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9913" t="12384" r="52783" b="9607"/>
          <a:stretch/>
        </p:blipFill>
        <p:spPr>
          <a:xfrm>
            <a:off x="76200" y="-76200"/>
            <a:ext cx="4438170" cy="5669280"/>
          </a:xfrm>
          <a:prstGeom prst="rect">
            <a:avLst/>
          </a:prstGeom>
        </p:spPr>
      </p:pic>
      <p:sp>
        <p:nvSpPr>
          <p:cNvPr id="3" name="TextBox 2"/>
          <p:cNvSpPr txBox="1"/>
          <p:nvPr/>
        </p:nvSpPr>
        <p:spPr>
          <a:xfrm>
            <a:off x="152400" y="5867400"/>
            <a:ext cx="7643439" cy="369332"/>
          </a:xfrm>
          <a:prstGeom prst="rect">
            <a:avLst/>
          </a:prstGeom>
          <a:solidFill>
            <a:srgbClr val="66FF33"/>
          </a:solidFill>
          <a:ln w="38100">
            <a:solidFill>
              <a:schemeClr val="tx1"/>
            </a:solidFill>
          </a:ln>
        </p:spPr>
        <p:txBody>
          <a:bodyPr wrap="none" rtlCol="0">
            <a:spAutoFit/>
          </a:bodyPr>
          <a:lstStyle/>
          <a:p>
            <a:r>
              <a:rPr lang="en-US" dirty="0"/>
              <a:t>http://www.efficientgovnetwork.org/FileUploads/Opportunity%20Abounds.pdf</a:t>
            </a:r>
          </a:p>
        </p:txBody>
      </p:sp>
      <p:pic>
        <p:nvPicPr>
          <p:cNvPr id="4" name="Picture 3" descr="http://www.efficientgovnetwork.org/FileUploads/Opportunity%20Abounds.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4419" t="28315" r="53301" b="29891"/>
          <a:stretch/>
        </p:blipFill>
        <p:spPr>
          <a:xfrm>
            <a:off x="2971800" y="979263"/>
            <a:ext cx="6012069" cy="4754880"/>
          </a:xfrm>
          <a:prstGeom prst="rect">
            <a:avLst/>
          </a:prstGeom>
          <a:ln w="38100">
            <a:solidFill>
              <a:schemeClr val="tx1"/>
            </a:solidFill>
          </a:ln>
        </p:spPr>
      </p:pic>
      <p:sp>
        <p:nvSpPr>
          <p:cNvPr id="5" name="TextBox 4"/>
          <p:cNvSpPr txBox="1"/>
          <p:nvPr/>
        </p:nvSpPr>
        <p:spPr>
          <a:xfrm>
            <a:off x="5105400" y="9693"/>
            <a:ext cx="3580147" cy="954107"/>
          </a:xfrm>
          <a:prstGeom prst="rect">
            <a:avLst/>
          </a:prstGeom>
          <a:noFill/>
          <a:ln w="38100">
            <a:solidFill>
              <a:schemeClr val="tx1"/>
            </a:solidFill>
          </a:ln>
        </p:spPr>
        <p:txBody>
          <a:bodyPr wrap="none" rtlCol="0">
            <a:spAutoFit/>
          </a:bodyPr>
          <a:lstStyle/>
          <a:p>
            <a:r>
              <a:rPr lang="en-US" sz="2800" b="1" dirty="0" smtClean="0"/>
              <a:t>Publication of Fund for</a:t>
            </a:r>
          </a:p>
          <a:p>
            <a:r>
              <a:rPr lang="en-US" sz="2800" b="1" dirty="0" smtClean="0"/>
              <a:t>Our Economic Future</a:t>
            </a:r>
            <a:endParaRPr lang="en-US" sz="2800" b="1" dirty="0"/>
          </a:p>
        </p:txBody>
      </p:sp>
      <p:sp>
        <p:nvSpPr>
          <p:cNvPr id="7" name="TextBox 6"/>
          <p:cNvSpPr txBox="1"/>
          <p:nvPr/>
        </p:nvSpPr>
        <p:spPr>
          <a:xfrm>
            <a:off x="5486400" y="1981200"/>
            <a:ext cx="2996269" cy="1815882"/>
          </a:xfrm>
          <a:prstGeom prst="rect">
            <a:avLst/>
          </a:prstGeom>
          <a:solidFill>
            <a:srgbClr val="FFFF00"/>
          </a:solidFill>
          <a:ln w="38100">
            <a:solidFill>
              <a:schemeClr val="tx1"/>
            </a:solidFill>
          </a:ln>
        </p:spPr>
        <p:txBody>
          <a:bodyPr wrap="none" rtlCol="0">
            <a:spAutoFit/>
          </a:bodyPr>
          <a:lstStyle/>
          <a:p>
            <a:r>
              <a:rPr lang="en-US" sz="2800" b="1" dirty="0" smtClean="0"/>
              <a:t>4.1 million/501</a:t>
            </a:r>
          </a:p>
          <a:p>
            <a:endParaRPr lang="en-US" sz="2800" b="1" dirty="0"/>
          </a:p>
          <a:p>
            <a:r>
              <a:rPr lang="en-US" sz="2800" b="1" dirty="0" smtClean="0"/>
              <a:t>1 government for</a:t>
            </a:r>
          </a:p>
          <a:p>
            <a:r>
              <a:rPr lang="en-US" sz="2800" b="1" dirty="0" smtClean="0"/>
              <a:t>Every 8183 citizens</a:t>
            </a:r>
            <a:endParaRPr lang="en-US" sz="2800" b="1" dirty="0"/>
          </a:p>
        </p:txBody>
      </p:sp>
    </p:spTree>
    <p:extLst>
      <p:ext uri="{BB962C8B-B14F-4D97-AF65-F5344CB8AC3E}">
        <p14:creationId xmlns:p14="http://schemas.microsoft.com/office/powerpoint/2010/main" val="50405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839200" cy="2677656"/>
          </a:xfrm>
          <a:prstGeom prst="rect">
            <a:avLst/>
          </a:prstGeom>
        </p:spPr>
        <p:txBody>
          <a:bodyPr wrap="square">
            <a:spAutoFit/>
          </a:bodyPr>
          <a:lstStyle/>
          <a:p>
            <a:pPr algn="ctr"/>
            <a:r>
              <a:rPr lang="en-US" sz="2800" b="1" dirty="0"/>
              <a:t>VIBRANTNEO 2040 RESPECTS AND WILL PROTECT THE </a:t>
            </a:r>
            <a:r>
              <a:rPr lang="en-US" sz="2800" b="1" u="sng" dirty="0"/>
              <a:t>RIGHTS OF PROPERTY </a:t>
            </a:r>
            <a:r>
              <a:rPr lang="en-US" sz="2800" b="1" u="sng" dirty="0" smtClean="0"/>
              <a:t>OWNERS</a:t>
            </a:r>
            <a:r>
              <a:rPr lang="en-US" sz="2800" b="1" dirty="0" smtClean="0"/>
              <a:t> </a:t>
            </a:r>
          </a:p>
          <a:p>
            <a:pPr algn="ctr"/>
            <a:endParaRPr lang="en-US" sz="2800" b="1" dirty="0"/>
          </a:p>
          <a:p>
            <a:r>
              <a:rPr lang="en-US" sz="2800" b="1" dirty="0" smtClean="0"/>
              <a:t>“Planning</a:t>
            </a:r>
            <a:r>
              <a:rPr lang="en-US" sz="2800" b="1" dirty="0"/>
              <a:t>, when done correctly, protects the rights of property owners by helping to ensure land is put to its highest and best </a:t>
            </a:r>
            <a:r>
              <a:rPr lang="en-US" sz="2800" b="1" dirty="0" smtClean="0"/>
              <a:t>use……..”</a:t>
            </a:r>
            <a:endParaRPr lang="en-US" sz="2800" b="1" dirty="0"/>
          </a:p>
        </p:txBody>
      </p:sp>
      <p:sp>
        <p:nvSpPr>
          <p:cNvPr id="5" name="TextBox 4"/>
          <p:cNvSpPr txBox="1"/>
          <p:nvPr/>
        </p:nvSpPr>
        <p:spPr>
          <a:xfrm>
            <a:off x="152400" y="2971800"/>
            <a:ext cx="8908080" cy="2246769"/>
          </a:xfrm>
          <a:prstGeom prst="rect">
            <a:avLst/>
          </a:prstGeom>
          <a:noFill/>
        </p:spPr>
        <p:txBody>
          <a:bodyPr wrap="none" rtlCol="0">
            <a:spAutoFit/>
          </a:bodyPr>
          <a:lstStyle/>
          <a:p>
            <a:r>
              <a:rPr lang="en-US" sz="2800" b="1" u="sng" dirty="0"/>
              <a:t>Goal 3: Respect </a:t>
            </a:r>
            <a:r>
              <a:rPr lang="en-US" sz="2800" b="1" u="sng" dirty="0" smtClean="0"/>
              <a:t>Choice</a:t>
            </a:r>
          </a:p>
          <a:p>
            <a:r>
              <a:rPr lang="en-US" sz="2800" b="1" dirty="0" smtClean="0"/>
              <a:t>“Preserving </a:t>
            </a:r>
            <a:r>
              <a:rPr lang="en-US" sz="2800" b="1" dirty="0"/>
              <a:t>our quality of life, expanding choices for </a:t>
            </a:r>
            <a:endParaRPr lang="en-US" sz="2800" b="1" dirty="0" smtClean="0"/>
          </a:p>
          <a:p>
            <a:r>
              <a:rPr lang="en-US" sz="2800" b="1" dirty="0" smtClean="0"/>
              <a:t>Northeast </a:t>
            </a:r>
            <a:r>
              <a:rPr lang="en-US" sz="2800" b="1" dirty="0"/>
              <a:t>Ohio’s citizens </a:t>
            </a:r>
            <a:r>
              <a:rPr lang="en-US" sz="2800" b="1" dirty="0" smtClean="0"/>
              <a:t>and </a:t>
            </a:r>
            <a:r>
              <a:rPr lang="en-US" sz="2800" b="1" dirty="0"/>
              <a:t>respecting local government </a:t>
            </a:r>
            <a:endParaRPr lang="en-US" sz="2800" b="1" dirty="0" smtClean="0"/>
          </a:p>
          <a:p>
            <a:r>
              <a:rPr lang="en-US" sz="2800" b="1" dirty="0" smtClean="0"/>
              <a:t>and </a:t>
            </a:r>
            <a:r>
              <a:rPr lang="en-US" sz="2800" b="1" dirty="0"/>
              <a:t>individual property rights are essential principles </a:t>
            </a:r>
            <a:endParaRPr lang="en-US" sz="2800" b="1" dirty="0" smtClean="0"/>
          </a:p>
          <a:p>
            <a:r>
              <a:rPr lang="en-US" sz="2800" b="1" dirty="0" smtClean="0"/>
              <a:t>for </a:t>
            </a:r>
            <a:r>
              <a:rPr lang="en-US" sz="2800" b="1" dirty="0"/>
              <a:t>this </a:t>
            </a:r>
            <a:r>
              <a:rPr lang="en-US" sz="2800" b="1" dirty="0" smtClean="0"/>
              <a:t>process.”</a:t>
            </a:r>
            <a:endParaRPr lang="en-US" sz="2800" b="1" dirty="0"/>
          </a:p>
        </p:txBody>
      </p:sp>
      <p:sp>
        <p:nvSpPr>
          <p:cNvPr id="6" name="TextBox 5"/>
          <p:cNvSpPr txBox="1"/>
          <p:nvPr/>
        </p:nvSpPr>
        <p:spPr>
          <a:xfrm>
            <a:off x="314739" y="5410200"/>
            <a:ext cx="5555560" cy="369332"/>
          </a:xfrm>
          <a:prstGeom prst="rect">
            <a:avLst/>
          </a:prstGeom>
          <a:solidFill>
            <a:srgbClr val="66FF33"/>
          </a:solidFill>
          <a:ln w="38100">
            <a:solidFill>
              <a:schemeClr val="tx1"/>
            </a:solidFill>
          </a:ln>
        </p:spPr>
        <p:txBody>
          <a:bodyPr wrap="none" rtlCol="0">
            <a:spAutoFit/>
          </a:bodyPr>
          <a:lstStyle/>
          <a:p>
            <a:r>
              <a:rPr lang="en-US" b="1" dirty="0"/>
              <a:t>http://vibrantneo.org/vibrantneo-2040/initiative-goals/</a:t>
            </a:r>
          </a:p>
        </p:txBody>
      </p:sp>
    </p:spTree>
    <p:extLst>
      <p:ext uri="{BB962C8B-B14F-4D97-AF65-F5344CB8AC3E}">
        <p14:creationId xmlns:p14="http://schemas.microsoft.com/office/powerpoint/2010/main" val="1643372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77" y="228600"/>
            <a:ext cx="8839200" cy="954107"/>
          </a:xfrm>
          <a:prstGeom prst="rect">
            <a:avLst/>
          </a:prstGeom>
        </p:spPr>
        <p:txBody>
          <a:bodyPr wrap="square">
            <a:spAutoFit/>
          </a:bodyPr>
          <a:lstStyle/>
          <a:p>
            <a:pPr algn="ctr"/>
            <a:r>
              <a:rPr lang="en-US" sz="2800" b="1" dirty="0"/>
              <a:t>VIBRANTNEO 2040 RESPECTS AND WILL PROTECT THE </a:t>
            </a:r>
            <a:r>
              <a:rPr lang="en-US" sz="2800" b="1" u="sng" dirty="0"/>
              <a:t>RIGHTS OF PROPERTY </a:t>
            </a:r>
            <a:r>
              <a:rPr lang="en-US" sz="2800" b="1" u="sng" dirty="0" smtClean="0"/>
              <a:t>OWNERS</a:t>
            </a:r>
            <a:r>
              <a:rPr lang="en-US" sz="2800" b="1" dirty="0" smtClean="0"/>
              <a:t> </a:t>
            </a:r>
            <a:endParaRPr lang="en-US" sz="2800" b="1" dirty="0"/>
          </a:p>
        </p:txBody>
      </p:sp>
      <p:sp>
        <p:nvSpPr>
          <p:cNvPr id="3" name="TextBox 2"/>
          <p:cNvSpPr txBox="1"/>
          <p:nvPr/>
        </p:nvSpPr>
        <p:spPr>
          <a:xfrm>
            <a:off x="393255" y="2819400"/>
            <a:ext cx="8440644" cy="1815882"/>
          </a:xfrm>
          <a:prstGeom prst="rect">
            <a:avLst/>
          </a:prstGeom>
          <a:noFill/>
        </p:spPr>
        <p:txBody>
          <a:bodyPr wrap="none" rtlCol="0">
            <a:spAutoFit/>
          </a:bodyPr>
          <a:lstStyle/>
          <a:p>
            <a:r>
              <a:rPr lang="en-US" sz="2800" b="1" dirty="0" smtClean="0"/>
              <a:t>“The </a:t>
            </a:r>
            <a:r>
              <a:rPr lang="en-US" sz="2800" b="1" dirty="0"/>
              <a:t>Environments work stream….. includes tasks such </a:t>
            </a:r>
            <a:endParaRPr lang="en-US" sz="2800" b="1" dirty="0" smtClean="0"/>
          </a:p>
          <a:p>
            <a:r>
              <a:rPr lang="en-US" sz="2800" b="1" dirty="0" smtClean="0"/>
              <a:t>as </a:t>
            </a:r>
            <a:r>
              <a:rPr lang="en-US" sz="2800" b="1" dirty="0">
                <a:solidFill>
                  <a:srgbClr val="FF0000"/>
                </a:solidFill>
                <a:effectLst>
                  <a:outerShdw blurRad="38100" dist="38100" dir="2700000" algn="tl">
                    <a:srgbClr val="000000">
                      <a:alpha val="43137"/>
                    </a:srgbClr>
                  </a:outerShdw>
                </a:effectLst>
              </a:rPr>
              <a:t>reducing </a:t>
            </a:r>
            <a:r>
              <a:rPr lang="en-US" sz="2800" b="1" dirty="0" smtClean="0">
                <a:solidFill>
                  <a:srgbClr val="FF0000"/>
                </a:solidFill>
                <a:effectLst>
                  <a:outerShdw blurRad="38100" dist="38100" dir="2700000" algn="tl">
                    <a:srgbClr val="000000">
                      <a:alpha val="43137"/>
                    </a:srgbClr>
                  </a:outerShdw>
                </a:effectLst>
              </a:rPr>
              <a:t>availability </a:t>
            </a:r>
            <a:r>
              <a:rPr lang="en-US" sz="2800" b="1" dirty="0">
                <a:solidFill>
                  <a:srgbClr val="FF0000"/>
                </a:solidFill>
                <a:effectLst>
                  <a:outerShdw blurRad="38100" dist="38100" dir="2700000" algn="tl">
                    <a:srgbClr val="000000">
                      <a:alpha val="43137"/>
                    </a:srgbClr>
                  </a:outerShdw>
                </a:effectLst>
              </a:rPr>
              <a:t>of undeveloped land </a:t>
            </a:r>
            <a:r>
              <a:rPr lang="en-US" sz="2800" b="1" dirty="0"/>
              <a:t>while </a:t>
            </a:r>
            <a:endParaRPr lang="en-US" sz="2800" b="1" dirty="0" smtClean="0"/>
          </a:p>
          <a:p>
            <a:r>
              <a:rPr lang="en-US" sz="2800" b="1" dirty="0" smtClean="0"/>
              <a:t>simultaneously </a:t>
            </a:r>
            <a:r>
              <a:rPr lang="en-US" sz="2800" b="1" dirty="0"/>
              <a:t>facilitating </a:t>
            </a:r>
            <a:r>
              <a:rPr lang="en-US" sz="2800" b="1" dirty="0" smtClean="0"/>
              <a:t>compact</a:t>
            </a:r>
            <a:r>
              <a:rPr lang="en-US" sz="2800" b="1" dirty="0"/>
              <a:t>, infill, mixed-use, </a:t>
            </a:r>
            <a:endParaRPr lang="en-US" sz="2800" b="1" dirty="0" smtClean="0"/>
          </a:p>
          <a:p>
            <a:r>
              <a:rPr lang="en-US" sz="2800" b="1" dirty="0" smtClean="0"/>
              <a:t>and </a:t>
            </a:r>
            <a:r>
              <a:rPr lang="en-US" sz="2800" b="1" dirty="0"/>
              <a:t>walkable development</a:t>
            </a:r>
            <a:r>
              <a:rPr lang="en-US" sz="2800" b="1" dirty="0" smtClean="0"/>
              <a:t>.”</a:t>
            </a:r>
            <a:endParaRPr lang="en-US" sz="2800" b="1" dirty="0"/>
          </a:p>
        </p:txBody>
      </p:sp>
      <p:sp>
        <p:nvSpPr>
          <p:cNvPr id="4" name="TextBox 3"/>
          <p:cNvSpPr txBox="1"/>
          <p:nvPr/>
        </p:nvSpPr>
        <p:spPr>
          <a:xfrm>
            <a:off x="199278" y="5638800"/>
            <a:ext cx="5391156" cy="369332"/>
          </a:xfrm>
          <a:prstGeom prst="rect">
            <a:avLst/>
          </a:prstGeom>
          <a:solidFill>
            <a:srgbClr val="66FF33"/>
          </a:solidFill>
          <a:ln w="38100">
            <a:solidFill>
              <a:schemeClr val="tx1"/>
            </a:solidFill>
          </a:ln>
        </p:spPr>
        <p:txBody>
          <a:bodyPr wrap="none" rtlCol="0">
            <a:spAutoFit/>
          </a:bodyPr>
          <a:lstStyle/>
          <a:p>
            <a:r>
              <a:rPr lang="en-US" b="1" dirty="0"/>
              <a:t>http://vibrantneo.org/vibrantneo-2040/workstreams/</a:t>
            </a:r>
          </a:p>
        </p:txBody>
      </p:sp>
      <p:sp>
        <p:nvSpPr>
          <p:cNvPr id="5" name="TextBox 4"/>
          <p:cNvSpPr txBox="1"/>
          <p:nvPr/>
        </p:nvSpPr>
        <p:spPr>
          <a:xfrm>
            <a:off x="759325" y="1447800"/>
            <a:ext cx="7309950" cy="954107"/>
          </a:xfrm>
          <a:prstGeom prst="rect">
            <a:avLst/>
          </a:prstGeom>
          <a:noFill/>
        </p:spPr>
        <p:txBody>
          <a:bodyPr wrap="none" rtlCol="0">
            <a:spAutoFit/>
          </a:bodyPr>
          <a:lstStyle/>
          <a:p>
            <a:pPr algn="ctr"/>
            <a:r>
              <a:rPr lang="en-US" sz="2800" b="1" dirty="0" smtClean="0"/>
              <a:t>There are no specific details about how NEOSCC</a:t>
            </a:r>
          </a:p>
          <a:p>
            <a:pPr algn="ctr"/>
            <a:r>
              <a:rPr lang="en-US" sz="2800" b="1" dirty="0" smtClean="0"/>
              <a:t>proposes to protect </a:t>
            </a:r>
            <a:r>
              <a:rPr lang="en-US" sz="2800" b="1" u="sng" dirty="0" smtClean="0">
                <a:solidFill>
                  <a:srgbClr val="FF0000"/>
                </a:solidFill>
                <a:effectLst>
                  <a:outerShdw blurRad="38100" dist="38100" dir="2700000" algn="tl">
                    <a:srgbClr val="000000">
                      <a:alpha val="43137"/>
                    </a:srgbClr>
                  </a:outerShdw>
                </a:effectLst>
              </a:rPr>
              <a:t>private property.</a:t>
            </a:r>
            <a:endParaRPr lang="en-US" sz="28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7806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160" y="1447800"/>
            <a:ext cx="9067800" cy="4678204"/>
          </a:xfrm>
          <a:prstGeom prst="rect">
            <a:avLst/>
          </a:prstGeom>
        </p:spPr>
        <p:txBody>
          <a:bodyPr wrap="square">
            <a:spAutoFit/>
          </a:bodyPr>
          <a:lstStyle/>
          <a:p>
            <a:r>
              <a:rPr lang="en-US" sz="2800" b="1" dirty="0" smtClean="0"/>
              <a:t>The UN </a:t>
            </a:r>
            <a:r>
              <a:rPr lang="en-US" sz="2800" b="1" dirty="0"/>
              <a:t>General Assembly established a new </a:t>
            </a:r>
            <a:r>
              <a:rPr lang="en-US" sz="2800" b="1" u="sng" dirty="0">
                <a:effectLst>
                  <a:outerShdw blurRad="38100" dist="38100" dir="2700000" algn="tl">
                    <a:srgbClr val="000000">
                      <a:alpha val="43137"/>
                    </a:srgbClr>
                  </a:outerShdw>
                </a:effectLst>
              </a:rPr>
              <a:t>High-level Political Forum</a:t>
            </a:r>
            <a:r>
              <a:rPr lang="en-US" sz="2800" b="1" dirty="0"/>
              <a:t>, which will replace the UN Commission on Sustainable Development. </a:t>
            </a:r>
            <a:endParaRPr lang="en-US" sz="2800" b="1" dirty="0" smtClean="0"/>
          </a:p>
          <a:p>
            <a:endParaRPr lang="en-US" dirty="0"/>
          </a:p>
          <a:p>
            <a:pPr marL="457200" indent="-457200">
              <a:buFont typeface="Arial" panose="020B0604020202020204" pitchFamily="34" charset="0"/>
              <a:buChar char="•"/>
            </a:pPr>
            <a:r>
              <a:rPr lang="en-US" sz="2800" b="1" dirty="0" smtClean="0"/>
              <a:t>Provide political leadership, guidance and recommendations for sustainable development; </a:t>
            </a:r>
          </a:p>
          <a:p>
            <a:pPr marL="457200" indent="-457200">
              <a:buFont typeface="Arial" panose="020B0604020202020204" pitchFamily="34" charset="0"/>
              <a:buChar char="•"/>
            </a:pPr>
            <a:r>
              <a:rPr lang="en-US" sz="2800" b="1" dirty="0" smtClean="0"/>
              <a:t>Review </a:t>
            </a:r>
            <a:r>
              <a:rPr lang="en-US" sz="2800" b="1" dirty="0"/>
              <a:t>progress in the implementation of related commitments;</a:t>
            </a:r>
            <a:r>
              <a:rPr lang="en-US" dirty="0"/>
              <a:t> </a:t>
            </a:r>
            <a:endParaRPr lang="en-US" dirty="0" smtClean="0"/>
          </a:p>
          <a:p>
            <a:pPr marL="457200" indent="-457200">
              <a:buFont typeface="Arial" panose="020B0604020202020204" pitchFamily="34" charset="0"/>
              <a:buChar char="•"/>
            </a:pPr>
            <a:r>
              <a:rPr lang="en-US" sz="2800" b="1" dirty="0" smtClean="0"/>
              <a:t>Enhance </a:t>
            </a:r>
            <a:r>
              <a:rPr lang="en-US" sz="2800" b="1" dirty="0"/>
              <a:t>integration of the three dimensions of sustainable development – economic, social and environment</a:t>
            </a:r>
            <a:r>
              <a:rPr lang="en-US" sz="2800" b="1" dirty="0" smtClean="0"/>
              <a:t>.”</a:t>
            </a:r>
            <a:endParaRPr lang="en-US" sz="2800" b="1" dirty="0"/>
          </a:p>
        </p:txBody>
      </p:sp>
      <p:sp>
        <p:nvSpPr>
          <p:cNvPr id="3" name="TextBox 2"/>
          <p:cNvSpPr txBox="1"/>
          <p:nvPr/>
        </p:nvSpPr>
        <p:spPr>
          <a:xfrm>
            <a:off x="7391400" y="914400"/>
            <a:ext cx="1669047" cy="461665"/>
          </a:xfrm>
          <a:prstGeom prst="rect">
            <a:avLst/>
          </a:prstGeom>
          <a:solidFill>
            <a:srgbClr val="FFFF00"/>
          </a:solidFill>
          <a:ln w="38100">
            <a:solidFill>
              <a:schemeClr val="tx1"/>
            </a:solidFill>
          </a:ln>
        </p:spPr>
        <p:txBody>
          <a:bodyPr wrap="none" rtlCol="0">
            <a:spAutoFit/>
          </a:bodyPr>
          <a:lstStyle/>
          <a:p>
            <a:r>
              <a:rPr lang="en-US" sz="2400" b="1" dirty="0" smtClean="0"/>
              <a:t>July 9, 2013</a:t>
            </a:r>
            <a:endParaRPr lang="en-US" sz="2400" b="1" dirty="0"/>
          </a:p>
        </p:txBody>
      </p:sp>
      <p:sp>
        <p:nvSpPr>
          <p:cNvPr id="6" name="TextBox 5"/>
          <p:cNvSpPr txBox="1"/>
          <p:nvPr/>
        </p:nvSpPr>
        <p:spPr>
          <a:xfrm>
            <a:off x="64978" y="6248400"/>
            <a:ext cx="8136971" cy="338554"/>
          </a:xfrm>
          <a:prstGeom prst="rect">
            <a:avLst/>
          </a:prstGeom>
          <a:solidFill>
            <a:srgbClr val="66FF33"/>
          </a:solidFill>
          <a:ln w="38100">
            <a:solidFill>
              <a:schemeClr val="tx1"/>
            </a:solidFill>
          </a:ln>
        </p:spPr>
        <p:txBody>
          <a:bodyPr wrap="none" rtlCol="0">
            <a:spAutoFit/>
          </a:bodyPr>
          <a:lstStyle/>
          <a:p>
            <a:r>
              <a:rPr lang="en-US" sz="1600" b="1" dirty="0" smtClean="0"/>
              <a:t>http://www.un.org/apps/news/story.asp?NewsID=45376&amp;Cr=sustainable+development&amp;Cr1</a:t>
            </a:r>
            <a:endParaRPr lang="en-US" sz="1600" b="1" dirty="0"/>
          </a:p>
        </p:txBody>
      </p:sp>
      <p:sp>
        <p:nvSpPr>
          <p:cNvPr id="4" name="Rectangle 3"/>
          <p:cNvSpPr/>
          <p:nvPr/>
        </p:nvSpPr>
        <p:spPr>
          <a:xfrm>
            <a:off x="1171560" y="2362200"/>
            <a:ext cx="7239000" cy="2677656"/>
          </a:xfrm>
          <a:prstGeom prst="rect">
            <a:avLst/>
          </a:prstGeom>
          <a:solidFill>
            <a:srgbClr val="FFFF00"/>
          </a:solidFill>
          <a:ln w="38100">
            <a:solidFill>
              <a:schemeClr val="tx1"/>
            </a:solidFill>
          </a:ln>
        </p:spPr>
        <p:txBody>
          <a:bodyPr wrap="square">
            <a:spAutoFit/>
          </a:bodyPr>
          <a:lstStyle/>
          <a:p>
            <a:pPr marL="285750" indent="-285750">
              <a:buFont typeface="Arial" panose="020B0604020202020204" pitchFamily="34" charset="0"/>
              <a:buChar char="•"/>
            </a:pPr>
            <a:r>
              <a:rPr lang="en-US" sz="2800" b="1" dirty="0"/>
              <a:t>end extreme poverty in this </a:t>
            </a:r>
            <a:r>
              <a:rPr lang="en-US" sz="2800" b="1" dirty="0" smtClean="0"/>
              <a:t>generation</a:t>
            </a:r>
          </a:p>
          <a:p>
            <a:r>
              <a:rPr lang="en-US" sz="2800" b="1" dirty="0" smtClean="0"/>
              <a:t> </a:t>
            </a:r>
            <a:endParaRPr lang="en-US" sz="2800" b="1" dirty="0"/>
          </a:p>
          <a:p>
            <a:pPr marL="285750" indent="-285750">
              <a:buFont typeface="Arial" panose="020B0604020202020204" pitchFamily="34" charset="0"/>
              <a:buChar char="•"/>
            </a:pPr>
            <a:r>
              <a:rPr lang="en-US" sz="2800" b="1" dirty="0"/>
              <a:t>narrow the global gap between rich and </a:t>
            </a:r>
            <a:r>
              <a:rPr lang="en-US" sz="2800" b="1" dirty="0" smtClean="0"/>
              <a:t>poor</a:t>
            </a:r>
          </a:p>
          <a:p>
            <a:r>
              <a:rPr lang="en-US" sz="2800" b="1" dirty="0" smtClean="0"/>
              <a:t> </a:t>
            </a:r>
            <a:endParaRPr lang="en-US" sz="2800" b="1" dirty="0"/>
          </a:p>
          <a:p>
            <a:pPr marL="285750" indent="-285750">
              <a:buFont typeface="Arial" panose="020B0604020202020204" pitchFamily="34" charset="0"/>
              <a:buChar char="•"/>
            </a:pPr>
            <a:r>
              <a:rPr lang="en-US" sz="2800" b="1" dirty="0"/>
              <a:t>without inflicting irreparable damage to the environmental basis for our survival</a:t>
            </a:r>
          </a:p>
        </p:txBody>
      </p:sp>
      <p:sp>
        <p:nvSpPr>
          <p:cNvPr id="5" name="TextBox 4"/>
          <p:cNvSpPr txBox="1"/>
          <p:nvPr/>
        </p:nvSpPr>
        <p:spPr>
          <a:xfrm>
            <a:off x="1676400" y="410031"/>
            <a:ext cx="5083379" cy="954107"/>
          </a:xfrm>
          <a:prstGeom prst="rect">
            <a:avLst/>
          </a:prstGeom>
          <a:solidFill>
            <a:srgbClr val="FFFF00"/>
          </a:solidFill>
          <a:ln w="38100">
            <a:solidFill>
              <a:schemeClr val="tx1"/>
            </a:solidFill>
          </a:ln>
        </p:spPr>
        <p:txBody>
          <a:bodyPr wrap="none" rtlCol="0">
            <a:spAutoFit/>
          </a:bodyPr>
          <a:lstStyle/>
          <a:p>
            <a:pPr algn="ctr"/>
            <a:r>
              <a:rPr lang="en-US" sz="2800" b="1" dirty="0" smtClean="0"/>
              <a:t>Based on the outcome of RIO+20</a:t>
            </a:r>
          </a:p>
          <a:p>
            <a:pPr algn="ctr"/>
            <a:r>
              <a:rPr lang="en-US" sz="2800" b="1" dirty="0" smtClean="0"/>
              <a:t>“The Future We Want”</a:t>
            </a:r>
            <a:endParaRPr lang="en-US" sz="2800" b="1" dirty="0"/>
          </a:p>
        </p:txBody>
      </p:sp>
    </p:spTree>
    <p:extLst>
      <p:ext uri="{BB962C8B-B14F-4D97-AF65-F5344CB8AC3E}">
        <p14:creationId xmlns:p14="http://schemas.microsoft.com/office/powerpoint/2010/main" val="245383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vibrantneo.org/wp-content/uploads/2013/07/Vibrant-NEO-Phase-2-Open-House.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8174" t="12810" r="18261" b="4340"/>
          <a:stretch/>
        </p:blipFill>
        <p:spPr>
          <a:xfrm>
            <a:off x="38432" y="76200"/>
            <a:ext cx="9052560" cy="7207372"/>
          </a:xfrm>
          <a:prstGeom prst="rect">
            <a:avLst/>
          </a:prstGeom>
        </p:spPr>
      </p:pic>
      <p:sp>
        <p:nvSpPr>
          <p:cNvPr id="4" name="TextBox 3"/>
          <p:cNvSpPr txBox="1"/>
          <p:nvPr/>
        </p:nvSpPr>
        <p:spPr>
          <a:xfrm>
            <a:off x="685800" y="3048000"/>
            <a:ext cx="6831101" cy="2677656"/>
          </a:xfrm>
          <a:prstGeom prst="rect">
            <a:avLst/>
          </a:prstGeom>
          <a:solidFill>
            <a:srgbClr val="FFFF00"/>
          </a:solidFill>
          <a:ln w="38100">
            <a:solidFill>
              <a:schemeClr val="tx1"/>
            </a:solidFill>
          </a:ln>
        </p:spPr>
        <p:txBody>
          <a:bodyPr wrap="none" rtlCol="0">
            <a:spAutoFit/>
          </a:bodyPr>
          <a:lstStyle/>
          <a:p>
            <a:pPr algn="ctr"/>
            <a:r>
              <a:rPr lang="en-US" sz="2800" b="1" dirty="0" smtClean="0">
                <a:solidFill>
                  <a:srgbClr val="FF0000"/>
                </a:solidFill>
              </a:rPr>
              <a:t>Redundant? </a:t>
            </a:r>
          </a:p>
          <a:p>
            <a:pPr algn="ctr"/>
            <a:r>
              <a:rPr lang="en-US" sz="2800" b="1" dirty="0" smtClean="0">
                <a:solidFill>
                  <a:srgbClr val="FF0000"/>
                </a:solidFill>
              </a:rPr>
              <a:t>Most jurisdictions already have</a:t>
            </a:r>
          </a:p>
          <a:p>
            <a:pPr algn="ctr"/>
            <a:r>
              <a:rPr lang="en-US" sz="2800" b="1" dirty="0" smtClean="0">
                <a:solidFill>
                  <a:srgbClr val="FF0000"/>
                </a:solidFill>
              </a:rPr>
              <a:t>regulations regarding wetlands, setbacks, </a:t>
            </a:r>
          </a:p>
          <a:p>
            <a:pPr algn="ctr"/>
            <a:r>
              <a:rPr lang="en-US" sz="2800" b="1" dirty="0" smtClean="0">
                <a:solidFill>
                  <a:srgbClr val="FF0000"/>
                </a:solidFill>
              </a:rPr>
              <a:t>floodplains, etc.</a:t>
            </a:r>
          </a:p>
          <a:p>
            <a:pPr algn="ctr"/>
            <a:endParaRPr lang="en-US" sz="2800" b="1" dirty="0" smtClean="0">
              <a:solidFill>
                <a:srgbClr val="FF0000"/>
              </a:solidFill>
            </a:endParaRPr>
          </a:p>
          <a:p>
            <a:r>
              <a:rPr lang="en-US" sz="2800" b="1" dirty="0" smtClean="0">
                <a:solidFill>
                  <a:srgbClr val="FF0000"/>
                </a:solidFill>
              </a:rPr>
              <a:t>Federal and State EPA regulations apply, too.</a:t>
            </a:r>
            <a:endParaRPr lang="en-US" sz="2800" b="1" dirty="0">
              <a:solidFill>
                <a:srgbClr val="FF0000"/>
              </a:solidFill>
            </a:endParaRPr>
          </a:p>
        </p:txBody>
      </p:sp>
      <p:sp>
        <p:nvSpPr>
          <p:cNvPr id="3" name="Oval 2"/>
          <p:cNvSpPr/>
          <p:nvPr/>
        </p:nvSpPr>
        <p:spPr>
          <a:xfrm>
            <a:off x="6068170" y="1143000"/>
            <a:ext cx="2895600" cy="137160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88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322" y="1143000"/>
            <a:ext cx="5218929" cy="4247317"/>
          </a:xfrm>
          <a:prstGeom prst="rect">
            <a:avLst/>
          </a:prstGeom>
          <a:noFill/>
        </p:spPr>
        <p:txBody>
          <a:bodyPr wrap="none" rtlCol="0">
            <a:spAutoFit/>
          </a:bodyPr>
          <a:lstStyle/>
          <a:p>
            <a:pPr marL="342900" indent="-342900">
              <a:buFont typeface="Arial" pitchFamily="34" charset="0"/>
              <a:buChar char="•"/>
            </a:pPr>
            <a:r>
              <a:rPr lang="en-US" sz="2800" b="1" dirty="0" smtClean="0"/>
              <a:t>Wetlands</a:t>
            </a:r>
          </a:p>
          <a:p>
            <a:pPr marL="342900" indent="-342900">
              <a:buFont typeface="Arial" pitchFamily="34" charset="0"/>
              <a:buChar char="•"/>
            </a:pPr>
            <a:r>
              <a:rPr lang="en-US" sz="2800" b="1" dirty="0" smtClean="0"/>
              <a:t>Endangered Species Act</a:t>
            </a:r>
          </a:p>
          <a:p>
            <a:pPr marL="342900" indent="-342900">
              <a:buFont typeface="Arial" pitchFamily="34" charset="0"/>
              <a:buChar char="•"/>
            </a:pPr>
            <a:r>
              <a:rPr lang="en-US" sz="2800" b="1" dirty="0" smtClean="0"/>
              <a:t>Clean Water Initiative</a:t>
            </a:r>
          </a:p>
          <a:p>
            <a:pPr marL="342900" indent="-342900">
              <a:buFont typeface="Arial" pitchFamily="34" charset="0"/>
              <a:buChar char="•"/>
            </a:pPr>
            <a:r>
              <a:rPr lang="en-US" sz="2800" b="1" dirty="0" smtClean="0"/>
              <a:t>Blueways (500’ setback)</a:t>
            </a:r>
          </a:p>
          <a:p>
            <a:pPr marL="342900" indent="-342900">
              <a:buFont typeface="Arial" pitchFamily="34" charset="0"/>
              <a:buChar char="•"/>
            </a:pPr>
            <a:r>
              <a:rPr lang="en-US" sz="2800" b="1" dirty="0" smtClean="0"/>
              <a:t>Greenways</a:t>
            </a:r>
          </a:p>
          <a:p>
            <a:pPr marL="342900" indent="-342900">
              <a:buFont typeface="Arial" pitchFamily="34" charset="0"/>
              <a:buChar char="•"/>
            </a:pPr>
            <a:r>
              <a:rPr lang="en-US" sz="2800" b="1" dirty="0" smtClean="0"/>
              <a:t>Historic Districts</a:t>
            </a:r>
          </a:p>
          <a:p>
            <a:pPr marL="342900" indent="-342900">
              <a:buFont typeface="Arial" pitchFamily="34" charset="0"/>
              <a:buChar char="•"/>
            </a:pPr>
            <a:r>
              <a:rPr lang="en-US" sz="2800" b="1" dirty="0" smtClean="0"/>
              <a:t>National Parks</a:t>
            </a:r>
          </a:p>
          <a:p>
            <a:pPr marL="342900" indent="-342900">
              <a:buFont typeface="Arial" pitchFamily="34" charset="0"/>
              <a:buChar char="•"/>
            </a:pPr>
            <a:r>
              <a:rPr lang="en-US" sz="2800" b="1" dirty="0" smtClean="0"/>
              <a:t>National Monuments</a:t>
            </a:r>
          </a:p>
          <a:p>
            <a:pPr marL="342900" indent="-342900">
              <a:buFont typeface="Arial" pitchFamily="34" charset="0"/>
              <a:buChar char="•"/>
            </a:pPr>
            <a:r>
              <a:rPr lang="en-US" sz="2800" b="1" dirty="0" smtClean="0"/>
              <a:t>Transfer of Development Rights</a:t>
            </a:r>
          </a:p>
          <a:p>
            <a:endParaRPr lang="en-US" dirty="0"/>
          </a:p>
        </p:txBody>
      </p:sp>
      <p:sp>
        <p:nvSpPr>
          <p:cNvPr id="6" name="TextBox 5"/>
          <p:cNvSpPr txBox="1"/>
          <p:nvPr/>
        </p:nvSpPr>
        <p:spPr>
          <a:xfrm>
            <a:off x="4267200" y="1066800"/>
            <a:ext cx="5009898" cy="3539430"/>
          </a:xfrm>
          <a:prstGeom prst="rect">
            <a:avLst/>
          </a:prstGeom>
          <a:noFill/>
        </p:spPr>
        <p:txBody>
          <a:bodyPr wrap="none" rtlCol="0">
            <a:spAutoFit/>
          </a:bodyPr>
          <a:lstStyle/>
          <a:p>
            <a:pPr marL="342900" indent="-342900">
              <a:buFont typeface="Arial" pitchFamily="34" charset="0"/>
              <a:buChar char="•"/>
            </a:pPr>
            <a:r>
              <a:rPr lang="en-US" sz="2800" b="1" dirty="0" smtClean="0"/>
              <a:t>Heritage Areas</a:t>
            </a:r>
          </a:p>
          <a:p>
            <a:pPr marL="342900" indent="-342900">
              <a:buFont typeface="Arial" pitchFamily="34" charset="0"/>
              <a:buChar char="•"/>
            </a:pPr>
            <a:r>
              <a:rPr lang="en-US" sz="2800" b="1" dirty="0" smtClean="0"/>
              <a:t>Scenic Highways</a:t>
            </a:r>
          </a:p>
          <a:p>
            <a:pPr marL="342900" indent="-342900">
              <a:buFont typeface="Arial" pitchFamily="34" charset="0"/>
              <a:buChar char="•"/>
            </a:pPr>
            <a:r>
              <a:rPr lang="en-US" sz="2800" b="1" dirty="0" smtClean="0"/>
              <a:t>Scenic Rivers</a:t>
            </a:r>
          </a:p>
          <a:p>
            <a:pPr marL="342900" indent="-342900">
              <a:buFont typeface="Arial" pitchFamily="34" charset="0"/>
              <a:buChar char="•"/>
            </a:pPr>
            <a:r>
              <a:rPr lang="en-US" sz="2800" b="1" dirty="0" smtClean="0"/>
              <a:t>Economic Development Zones</a:t>
            </a:r>
          </a:p>
          <a:p>
            <a:pPr marL="342900" indent="-342900">
              <a:buFont typeface="Arial" pitchFamily="34" charset="0"/>
              <a:buChar char="•"/>
            </a:pPr>
            <a:r>
              <a:rPr lang="en-US" sz="2800" b="1" dirty="0" smtClean="0"/>
              <a:t>Roadless wilderness</a:t>
            </a:r>
          </a:p>
          <a:p>
            <a:pPr marL="342900" indent="-342900">
              <a:buFont typeface="Arial" pitchFamily="34" charset="0"/>
              <a:buChar char="•"/>
            </a:pPr>
            <a:r>
              <a:rPr lang="en-US" sz="2800" b="1" dirty="0" smtClean="0"/>
              <a:t>Conservation easements</a:t>
            </a:r>
          </a:p>
          <a:p>
            <a:pPr marL="342900" indent="-342900">
              <a:buFont typeface="Arial" pitchFamily="34" charset="0"/>
              <a:buChar char="•"/>
            </a:pPr>
            <a:r>
              <a:rPr lang="en-US" sz="2800" b="1" dirty="0" smtClean="0"/>
              <a:t>Military</a:t>
            </a:r>
          </a:p>
          <a:p>
            <a:pPr marL="342900" indent="-342900">
              <a:buFont typeface="Arial" pitchFamily="34" charset="0"/>
              <a:buChar char="•"/>
            </a:pPr>
            <a:r>
              <a:rPr lang="en-US" sz="2800" b="1" dirty="0" smtClean="0"/>
              <a:t>Scenic rivers</a:t>
            </a:r>
            <a:endParaRPr lang="en-US" sz="2800" b="1" dirty="0"/>
          </a:p>
        </p:txBody>
      </p:sp>
      <p:sp>
        <p:nvSpPr>
          <p:cNvPr id="3" name="TextBox 2"/>
          <p:cNvSpPr txBox="1"/>
          <p:nvPr/>
        </p:nvSpPr>
        <p:spPr>
          <a:xfrm>
            <a:off x="304800" y="457200"/>
            <a:ext cx="7401578" cy="523220"/>
          </a:xfrm>
          <a:prstGeom prst="rect">
            <a:avLst/>
          </a:prstGeom>
          <a:noFill/>
          <a:ln w="381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rPr>
              <a:t>Government “owns” about 28% and wants more</a:t>
            </a:r>
            <a:endParaRPr lang="en-US" sz="2800" b="1" dirty="0">
              <a:effectLst>
                <a:outerShdw blurRad="38100" dist="38100" dir="2700000" algn="tl">
                  <a:srgbClr val="000000">
                    <a:alpha val="43137"/>
                  </a:srgbClr>
                </a:outerShdw>
              </a:effectLst>
            </a:endParaRPr>
          </a:p>
        </p:txBody>
      </p:sp>
      <p:sp>
        <p:nvSpPr>
          <p:cNvPr id="4" name="TextBox 3"/>
          <p:cNvSpPr txBox="1"/>
          <p:nvPr/>
        </p:nvSpPr>
        <p:spPr>
          <a:xfrm>
            <a:off x="1752600" y="5143942"/>
            <a:ext cx="5466625" cy="1384995"/>
          </a:xfrm>
          <a:prstGeom prst="rect">
            <a:avLst/>
          </a:prstGeom>
          <a:noFill/>
          <a:ln w="38100">
            <a:solidFill>
              <a:schemeClr val="tx1"/>
            </a:solidFill>
          </a:ln>
        </p:spPr>
        <p:txBody>
          <a:bodyPr wrap="none" rtlCol="0">
            <a:spAutoFit/>
          </a:bodyPr>
          <a:lstStyle/>
          <a:p>
            <a:r>
              <a:rPr lang="en-US" sz="2800" b="1" dirty="0" smtClean="0"/>
              <a:t>Western Reserve Land Conservancy</a:t>
            </a:r>
          </a:p>
          <a:p>
            <a:r>
              <a:rPr lang="en-US" sz="2800" b="1" dirty="0" smtClean="0"/>
              <a:t>Nature Conservancy</a:t>
            </a:r>
          </a:p>
          <a:p>
            <a:r>
              <a:rPr lang="en-US" sz="2800" b="1" dirty="0" smtClean="0"/>
              <a:t>UNESCO World Heritage Areas (21)</a:t>
            </a:r>
            <a:endParaRPr lang="en-US" sz="2800" b="1" dirty="0"/>
          </a:p>
        </p:txBody>
      </p:sp>
    </p:spTree>
    <p:extLst>
      <p:ext uri="{BB962C8B-B14F-4D97-AF65-F5344CB8AC3E}">
        <p14:creationId xmlns:p14="http://schemas.microsoft.com/office/powerpoint/2010/main" val="1530221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057400"/>
            <a:ext cx="8013669" cy="3539430"/>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“We must make this place an insecure and </a:t>
            </a:r>
          </a:p>
          <a:p>
            <a:pPr algn="ctr"/>
            <a:r>
              <a:rPr lang="en-US" sz="2800" b="1" dirty="0" smtClean="0">
                <a:solidFill>
                  <a:srgbClr val="FF0000"/>
                </a:solidFill>
                <a:effectLst>
                  <a:outerShdw blurRad="38100" dist="38100" dir="2700000" algn="tl">
                    <a:srgbClr val="000000">
                      <a:alpha val="43137"/>
                    </a:srgbClr>
                  </a:outerShdw>
                </a:effectLst>
              </a:rPr>
              <a:t>inhospitable place for Capitalists and their projects</a:t>
            </a:r>
            <a:r>
              <a:rPr lang="en-US" sz="2800" b="1" dirty="0" smtClean="0">
                <a:solidFill>
                  <a:srgbClr val="FF0000"/>
                </a:solidFill>
              </a:rPr>
              <a:t> </a:t>
            </a:r>
            <a:r>
              <a:rPr lang="en-US" sz="2800" b="1" dirty="0" smtClean="0"/>
              <a:t>–</a:t>
            </a:r>
          </a:p>
          <a:p>
            <a:pPr algn="ctr"/>
            <a:endParaRPr lang="en-US" sz="2800" b="1" dirty="0" smtClean="0"/>
          </a:p>
          <a:p>
            <a:pPr algn="ctr"/>
            <a:r>
              <a:rPr lang="en-US" sz="2800" b="1" dirty="0" smtClean="0"/>
              <a:t>We must </a:t>
            </a:r>
            <a:r>
              <a:rPr lang="en-US" sz="2800" b="1" dirty="0" smtClean="0">
                <a:solidFill>
                  <a:srgbClr val="FF0000"/>
                </a:solidFill>
                <a:effectLst>
                  <a:outerShdw blurRad="38100" dist="38100" dir="2700000" algn="tl">
                    <a:srgbClr val="000000">
                      <a:alpha val="43137"/>
                    </a:srgbClr>
                  </a:outerShdw>
                </a:effectLst>
              </a:rPr>
              <a:t>reclaim the roads </a:t>
            </a:r>
            <a:r>
              <a:rPr lang="en-US" sz="2800" b="1" dirty="0" smtClean="0"/>
              <a:t>and plowed lands,</a:t>
            </a:r>
          </a:p>
          <a:p>
            <a:pPr algn="ctr"/>
            <a:r>
              <a:rPr lang="en-US" sz="2800" b="1" dirty="0" smtClean="0"/>
              <a:t>halt dam construction, </a:t>
            </a:r>
            <a:r>
              <a:rPr lang="en-US" sz="2800" b="1" dirty="0" smtClean="0">
                <a:solidFill>
                  <a:srgbClr val="FF0000"/>
                </a:solidFill>
                <a:effectLst>
                  <a:outerShdw blurRad="38100" dist="38100" dir="2700000" algn="tl">
                    <a:srgbClr val="000000">
                      <a:alpha val="43137"/>
                    </a:srgbClr>
                  </a:outerShdw>
                </a:effectLst>
              </a:rPr>
              <a:t>tear down existing dams</a:t>
            </a:r>
            <a:r>
              <a:rPr lang="en-US" sz="2800" b="1" dirty="0" smtClean="0"/>
              <a:t>, </a:t>
            </a:r>
          </a:p>
          <a:p>
            <a:pPr algn="ctr"/>
            <a:r>
              <a:rPr lang="en-US" sz="2800" b="1" dirty="0" smtClean="0"/>
              <a:t>free shackled  rivers and </a:t>
            </a:r>
            <a:r>
              <a:rPr lang="en-US" sz="2800" b="1" dirty="0" smtClean="0">
                <a:solidFill>
                  <a:srgbClr val="FF0000"/>
                </a:solidFill>
                <a:effectLst>
                  <a:outerShdw blurRad="38100" dist="38100" dir="2700000" algn="tl">
                    <a:srgbClr val="000000">
                      <a:alpha val="43137"/>
                    </a:srgbClr>
                  </a:outerShdw>
                </a:effectLst>
              </a:rPr>
              <a:t>return to wilderness </a:t>
            </a:r>
          </a:p>
          <a:p>
            <a:pPr algn="ctr"/>
            <a:r>
              <a:rPr lang="en-US" sz="2800" b="1" dirty="0" smtClean="0"/>
              <a:t>millions of tens of millions of acres of presently</a:t>
            </a:r>
          </a:p>
          <a:p>
            <a:pPr algn="ctr"/>
            <a:r>
              <a:rPr lang="en-US" sz="2800" b="1" dirty="0" smtClean="0"/>
              <a:t>settled land”</a:t>
            </a:r>
            <a:endParaRPr lang="en-US" sz="2800" b="1" dirty="0"/>
          </a:p>
        </p:txBody>
      </p:sp>
      <p:sp>
        <p:nvSpPr>
          <p:cNvPr id="3" name="TextBox 2"/>
          <p:cNvSpPr txBox="1"/>
          <p:nvPr/>
        </p:nvSpPr>
        <p:spPr>
          <a:xfrm>
            <a:off x="228600" y="6019800"/>
            <a:ext cx="2939010" cy="369332"/>
          </a:xfrm>
          <a:prstGeom prst="rect">
            <a:avLst/>
          </a:prstGeom>
          <a:solidFill>
            <a:srgbClr val="57F91D"/>
          </a:solidFill>
          <a:ln w="19050">
            <a:solidFill>
              <a:schemeClr val="tx1"/>
            </a:solidFill>
          </a:ln>
        </p:spPr>
        <p:txBody>
          <a:bodyPr wrap="none" rtlCol="0">
            <a:spAutoFit/>
          </a:bodyPr>
          <a:lstStyle/>
          <a:p>
            <a:r>
              <a:rPr lang="en-US" b="1" dirty="0" smtClean="0">
                <a:solidFill>
                  <a:schemeClr val="tx2"/>
                </a:solidFill>
              </a:rPr>
              <a:t>Dave Foreman Earth First</a:t>
            </a:r>
            <a:endParaRPr lang="en-US" b="1" dirty="0">
              <a:solidFill>
                <a:schemeClr val="tx2"/>
              </a:solidFill>
            </a:endParaRPr>
          </a:p>
        </p:txBody>
      </p:sp>
      <p:sp>
        <p:nvSpPr>
          <p:cNvPr id="4" name="TextBox 3"/>
          <p:cNvSpPr txBox="1"/>
          <p:nvPr/>
        </p:nvSpPr>
        <p:spPr>
          <a:xfrm>
            <a:off x="2362200" y="914401"/>
            <a:ext cx="3442417" cy="523220"/>
          </a:xfrm>
          <a:prstGeom prst="rect">
            <a:avLst/>
          </a:prstGeom>
          <a:solidFill>
            <a:srgbClr val="FFFF00"/>
          </a:solidFill>
          <a:ln w="381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rPr>
              <a:t>The Wildlands Project</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59779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yahoga Falls Dam Cam on Livestream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3733" t="43546" r="42205" b="22768"/>
          <a:stretch/>
        </p:blipFill>
        <p:spPr>
          <a:xfrm>
            <a:off x="914400" y="685800"/>
            <a:ext cx="7767685" cy="4846320"/>
          </a:xfrm>
          <a:prstGeom prst="rect">
            <a:avLst/>
          </a:prstGeom>
        </p:spPr>
      </p:pic>
    </p:spTree>
    <p:extLst>
      <p:ext uri="{BB962C8B-B14F-4D97-AF65-F5344CB8AC3E}">
        <p14:creationId xmlns:p14="http://schemas.microsoft.com/office/powerpoint/2010/main" val="2872462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yahoga Falls Dam Cam on Livestream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4039" t="34416" r="42115" b="30796"/>
          <a:stretch/>
        </p:blipFill>
        <p:spPr>
          <a:xfrm>
            <a:off x="838200" y="1143000"/>
            <a:ext cx="7864667" cy="4937760"/>
          </a:xfrm>
          <a:prstGeom prst="rect">
            <a:avLst/>
          </a:prstGeom>
        </p:spPr>
      </p:pic>
    </p:spTree>
    <p:extLst>
      <p:ext uri="{BB962C8B-B14F-4D97-AF65-F5344CB8AC3E}">
        <p14:creationId xmlns:p14="http://schemas.microsoft.com/office/powerpoint/2010/main" val="3750649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gulagbound.com/wp-content/uploads/2011/01/Agenda21web.jpg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t="16472" r="32789"/>
          <a:stretch/>
        </p:blipFill>
        <p:spPr>
          <a:xfrm>
            <a:off x="23446" y="91440"/>
            <a:ext cx="8913403" cy="6766560"/>
          </a:xfrm>
          <a:prstGeom prst="rect">
            <a:avLst/>
          </a:prstGeom>
        </p:spPr>
      </p:pic>
    </p:spTree>
    <p:extLst>
      <p:ext uri="{BB962C8B-B14F-4D97-AF65-F5344CB8AC3E}">
        <p14:creationId xmlns:p14="http://schemas.microsoft.com/office/powerpoint/2010/main" val="311661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nationalatlas.gov/printable/images/pdf/fedlands/fedlands3.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6349" t="12810" r="17565" b="3913"/>
          <a:stretch/>
        </p:blipFill>
        <p:spPr>
          <a:xfrm>
            <a:off x="457200" y="100974"/>
            <a:ext cx="7840398" cy="6035040"/>
          </a:xfrm>
          <a:prstGeom prst="rect">
            <a:avLst/>
          </a:prstGeom>
        </p:spPr>
      </p:pic>
      <p:sp>
        <p:nvSpPr>
          <p:cNvPr id="3" name="TextBox 2"/>
          <p:cNvSpPr txBox="1"/>
          <p:nvPr/>
        </p:nvSpPr>
        <p:spPr>
          <a:xfrm>
            <a:off x="1066800" y="6248400"/>
            <a:ext cx="6982937" cy="369332"/>
          </a:xfrm>
          <a:prstGeom prst="rect">
            <a:avLst/>
          </a:prstGeom>
          <a:solidFill>
            <a:srgbClr val="66FF33"/>
          </a:solidFill>
          <a:ln w="38100">
            <a:solidFill>
              <a:schemeClr val="tx1"/>
            </a:solidFill>
          </a:ln>
        </p:spPr>
        <p:txBody>
          <a:bodyPr wrap="none" rtlCol="0">
            <a:spAutoFit/>
          </a:bodyPr>
          <a:lstStyle/>
          <a:p>
            <a:r>
              <a:rPr lang="en-US" b="1" dirty="0"/>
              <a:t>http://nationalatlas.gov/printable/images/pdf/fedlands/fedlands3.pdf</a:t>
            </a:r>
          </a:p>
        </p:txBody>
      </p:sp>
      <p:sp>
        <p:nvSpPr>
          <p:cNvPr id="4" name="Rectangle 3"/>
          <p:cNvSpPr/>
          <p:nvPr/>
        </p:nvSpPr>
        <p:spPr>
          <a:xfrm>
            <a:off x="1219200" y="1447800"/>
            <a:ext cx="7162799" cy="2246769"/>
          </a:xfrm>
          <a:prstGeom prst="rect">
            <a:avLst/>
          </a:prstGeom>
          <a:solidFill>
            <a:srgbClr val="FFFF00"/>
          </a:solidFill>
          <a:ln w="38100">
            <a:solidFill>
              <a:schemeClr val="tx1"/>
            </a:solidFill>
          </a:ln>
        </p:spPr>
        <p:txBody>
          <a:bodyPr wrap="square">
            <a:spAutoFit/>
          </a:bodyPr>
          <a:lstStyle/>
          <a:p>
            <a:pPr algn="ctr"/>
            <a:r>
              <a:rPr lang="en-US" sz="2800" b="1" u="sng" dirty="0">
                <a:effectLst>
                  <a:outerShdw blurRad="38100" dist="38100" dir="2700000" algn="tl">
                    <a:srgbClr val="000000">
                      <a:alpha val="43137"/>
                    </a:srgbClr>
                  </a:outerShdw>
                </a:effectLst>
              </a:rPr>
              <a:t>Lower 48 states   1.9 billion acres</a:t>
            </a:r>
          </a:p>
          <a:p>
            <a:pPr marL="514350" indent="-514350">
              <a:buFont typeface="+mj-lt"/>
              <a:buAutoNum type="arabicPeriod"/>
            </a:pPr>
            <a:r>
              <a:rPr lang="en-US" sz="2800" b="1" dirty="0"/>
              <a:t>Developed land - 66 million acres  (3.5%)</a:t>
            </a:r>
          </a:p>
          <a:p>
            <a:pPr marL="514350" indent="-514350">
              <a:buFont typeface="+mj-lt"/>
              <a:buAutoNum type="arabicPeriod"/>
            </a:pPr>
            <a:r>
              <a:rPr lang="en-US" sz="2800" b="1" dirty="0"/>
              <a:t>“Sprawl”, subdivisions, farmhouses -</a:t>
            </a:r>
          </a:p>
          <a:p>
            <a:r>
              <a:rPr lang="en-US" sz="2800" b="1" dirty="0"/>
              <a:t>	     73 million acres (3.8%)</a:t>
            </a:r>
          </a:p>
          <a:p>
            <a:r>
              <a:rPr lang="en-US" sz="2800" b="1" dirty="0"/>
              <a:t>www.westernwatersheds.org </a:t>
            </a:r>
          </a:p>
        </p:txBody>
      </p:sp>
    </p:spTree>
    <p:extLst>
      <p:ext uri="{BB962C8B-B14F-4D97-AF65-F5344CB8AC3E}">
        <p14:creationId xmlns:p14="http://schemas.microsoft.com/office/powerpoint/2010/main" val="9145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america2050.org/images/2050_Map_Megaregions2008_150.png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1565" t="13737" r="24261" b="5264"/>
          <a:stretch/>
        </p:blipFill>
        <p:spPr>
          <a:xfrm>
            <a:off x="-451583" y="7949"/>
            <a:ext cx="9595583" cy="6400800"/>
          </a:xfrm>
          <a:prstGeom prst="rect">
            <a:avLst/>
          </a:prstGeom>
        </p:spPr>
      </p:pic>
      <p:sp>
        <p:nvSpPr>
          <p:cNvPr id="3" name="TextBox 2"/>
          <p:cNvSpPr txBox="1"/>
          <p:nvPr/>
        </p:nvSpPr>
        <p:spPr>
          <a:xfrm>
            <a:off x="990600" y="6415116"/>
            <a:ext cx="3124573" cy="369332"/>
          </a:xfrm>
          <a:prstGeom prst="rect">
            <a:avLst/>
          </a:prstGeom>
          <a:solidFill>
            <a:srgbClr val="66FF33"/>
          </a:solidFill>
          <a:ln w="38100">
            <a:solidFill>
              <a:schemeClr val="tx1"/>
            </a:solidFill>
          </a:ln>
        </p:spPr>
        <p:txBody>
          <a:bodyPr wrap="none" rtlCol="0">
            <a:spAutoFit/>
          </a:bodyPr>
          <a:lstStyle/>
          <a:p>
            <a:r>
              <a:rPr lang="en-US" b="1" dirty="0"/>
              <a:t>http://www.america2050.org/</a:t>
            </a:r>
          </a:p>
        </p:txBody>
      </p:sp>
    </p:spTree>
    <p:extLst>
      <p:ext uri="{BB962C8B-B14F-4D97-AF65-F5344CB8AC3E}">
        <p14:creationId xmlns:p14="http://schemas.microsoft.com/office/powerpoint/2010/main" val="449975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america2050.org/images/2050_Map_Passenger_Network_150.png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304" t="13379" r="25131" b="4625"/>
          <a:stretch/>
        </p:blipFill>
        <p:spPr>
          <a:xfrm>
            <a:off x="304800" y="0"/>
            <a:ext cx="8326748" cy="5669280"/>
          </a:xfrm>
          <a:prstGeom prst="rect">
            <a:avLst/>
          </a:prstGeom>
        </p:spPr>
      </p:pic>
      <p:sp>
        <p:nvSpPr>
          <p:cNvPr id="3" name="TextBox 2"/>
          <p:cNvSpPr txBox="1"/>
          <p:nvPr/>
        </p:nvSpPr>
        <p:spPr>
          <a:xfrm>
            <a:off x="457200" y="5958581"/>
            <a:ext cx="7821180" cy="369332"/>
          </a:xfrm>
          <a:prstGeom prst="rect">
            <a:avLst/>
          </a:prstGeom>
          <a:solidFill>
            <a:srgbClr val="66FF33"/>
          </a:solidFill>
          <a:ln w="38100">
            <a:solidFill>
              <a:schemeClr val="tx1"/>
            </a:solidFill>
          </a:ln>
        </p:spPr>
        <p:txBody>
          <a:bodyPr wrap="none" rtlCol="0">
            <a:spAutoFit/>
          </a:bodyPr>
          <a:lstStyle/>
          <a:p>
            <a:r>
              <a:rPr lang="en-US" b="1" dirty="0"/>
              <a:t>http://www.america2050.org/images/2050_Map_Passenger_Network_150.png</a:t>
            </a:r>
          </a:p>
        </p:txBody>
      </p:sp>
    </p:spTree>
    <p:extLst>
      <p:ext uri="{BB962C8B-B14F-4D97-AF65-F5344CB8AC3E}">
        <p14:creationId xmlns:p14="http://schemas.microsoft.com/office/powerpoint/2010/main" val="3025587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vibrantneo.org/wp-content/uploads/2013/07/Vibrant-NEO-Phase-2-Open-House.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9949" t="16488" r="18377" b="8368"/>
          <a:stretch/>
        </p:blipFill>
        <p:spPr>
          <a:xfrm>
            <a:off x="33130" y="76200"/>
            <a:ext cx="8968642" cy="6675120"/>
          </a:xfrm>
          <a:prstGeom prst="rect">
            <a:avLst/>
          </a:prstGeom>
        </p:spPr>
      </p:pic>
      <p:sp>
        <p:nvSpPr>
          <p:cNvPr id="3" name="Rectangle 2"/>
          <p:cNvSpPr/>
          <p:nvPr/>
        </p:nvSpPr>
        <p:spPr>
          <a:xfrm>
            <a:off x="381000" y="838200"/>
            <a:ext cx="8229600" cy="4893647"/>
          </a:xfrm>
          <a:prstGeom prst="rect">
            <a:avLst/>
          </a:prstGeom>
          <a:solidFill>
            <a:srgbClr val="FFFF00"/>
          </a:solidFill>
          <a:ln w="38100">
            <a:solidFill>
              <a:schemeClr val="tx1"/>
            </a:solidFill>
          </a:ln>
        </p:spPr>
        <p:txBody>
          <a:bodyPr wrap="square">
            <a:spAutoFit/>
          </a:bodyPr>
          <a:lstStyle/>
          <a:p>
            <a:r>
              <a:rPr lang="en-US" sz="2400" b="1" dirty="0"/>
              <a:t>Open space acquisition in “Do Things Differently” and “Grow</a:t>
            </a:r>
          </a:p>
          <a:p>
            <a:r>
              <a:rPr lang="en-US" sz="2400" b="1" dirty="0"/>
              <a:t>Differently” is driven by an overarching strategy that aims to</a:t>
            </a:r>
          </a:p>
          <a:p>
            <a:r>
              <a:rPr lang="en-US" sz="2400" b="1" dirty="0"/>
              <a:t>protect</a:t>
            </a:r>
            <a:r>
              <a:rPr lang="en-US" sz="2400" b="1" dirty="0" smtClean="0"/>
              <a:t>:</a:t>
            </a:r>
          </a:p>
          <a:p>
            <a:endParaRPr lang="en-US" sz="2400" b="1" dirty="0"/>
          </a:p>
          <a:p>
            <a:pPr marL="342900" indent="-342900">
              <a:buFont typeface="Arial" panose="020B0604020202020204" pitchFamily="34" charset="0"/>
              <a:buChar char="•"/>
            </a:pPr>
            <a:r>
              <a:rPr lang="en-US" sz="2400" b="1" dirty="0"/>
              <a:t>River and stream corridors and other water bodies</a:t>
            </a:r>
          </a:p>
          <a:p>
            <a:pPr marL="342900" indent="-342900">
              <a:buFont typeface="Arial" panose="020B0604020202020204" pitchFamily="34" charset="0"/>
              <a:buChar char="•"/>
            </a:pPr>
            <a:r>
              <a:rPr lang="en-US" sz="2400" b="1" dirty="0"/>
              <a:t>Large patches of land that are good for wildlife habitat</a:t>
            </a:r>
          </a:p>
          <a:p>
            <a:pPr marL="342900" indent="-342900">
              <a:buFont typeface="Arial" panose="020B0604020202020204" pitchFamily="34" charset="0"/>
              <a:buChar char="•"/>
            </a:pPr>
            <a:r>
              <a:rPr lang="en-US" sz="2400" b="1" dirty="0"/>
              <a:t>Linkages between existing open space and greenways</a:t>
            </a:r>
          </a:p>
          <a:p>
            <a:r>
              <a:rPr lang="en-US" sz="2400" b="1" dirty="0"/>
              <a:t>     especially between Lake Erie and areas further </a:t>
            </a:r>
            <a:r>
              <a:rPr lang="en-US" sz="2400" b="1" dirty="0" smtClean="0"/>
              <a:t>south</a:t>
            </a:r>
          </a:p>
          <a:p>
            <a:endParaRPr lang="en-US" sz="2400" b="1" dirty="0"/>
          </a:p>
          <a:p>
            <a:r>
              <a:rPr lang="en-US" sz="2400" b="1" dirty="0"/>
              <a:t>In many places where this conservation occurs, and particularly</a:t>
            </a:r>
          </a:p>
          <a:p>
            <a:r>
              <a:rPr lang="en-US" sz="2400" b="1" dirty="0"/>
              <a:t>along waterways and in linkages to the existing park network, </a:t>
            </a:r>
            <a:r>
              <a:rPr lang="en-US" sz="2400" b="1" dirty="0" smtClean="0"/>
              <a:t>we assume </a:t>
            </a:r>
            <a:r>
              <a:rPr lang="en-US" sz="2400" b="1" dirty="0"/>
              <a:t>there will be trails and paths for walking, biking, </a:t>
            </a:r>
            <a:r>
              <a:rPr lang="en-US" sz="2400" b="1" dirty="0" smtClean="0"/>
              <a:t>and other </a:t>
            </a:r>
            <a:r>
              <a:rPr lang="en-US" sz="2400" b="1" dirty="0"/>
              <a:t>forms of recreation.	</a:t>
            </a:r>
          </a:p>
        </p:txBody>
      </p:sp>
    </p:spTree>
    <p:extLst>
      <p:ext uri="{BB962C8B-B14F-4D97-AF65-F5344CB8AC3E}">
        <p14:creationId xmlns:p14="http://schemas.microsoft.com/office/powerpoint/2010/main" val="272669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0"/>
            <a:ext cx="9067800" cy="5539978"/>
          </a:xfrm>
          <a:prstGeom prst="rect">
            <a:avLst/>
          </a:prstGeom>
        </p:spPr>
        <p:txBody>
          <a:bodyPr wrap="square">
            <a:spAutoFit/>
          </a:bodyPr>
          <a:lstStyle/>
          <a:p>
            <a:r>
              <a:rPr lang="en-US" sz="2800" b="1" dirty="0" smtClean="0"/>
              <a:t>The Obama </a:t>
            </a:r>
            <a:r>
              <a:rPr lang="en-US" sz="2800" b="1" dirty="0"/>
              <a:t>administration announced the </a:t>
            </a:r>
            <a:endParaRPr lang="en-US" sz="2800" b="1" dirty="0" smtClean="0"/>
          </a:p>
          <a:p>
            <a:r>
              <a:rPr lang="en-US" sz="2800" b="1" dirty="0" smtClean="0"/>
              <a:t>results </a:t>
            </a:r>
            <a:r>
              <a:rPr lang="en-US" sz="2800" b="1" dirty="0"/>
              <a:t>of a $1 million study calling for installing </a:t>
            </a:r>
            <a:r>
              <a:rPr lang="en-US" sz="2800" b="1" dirty="0">
                <a:solidFill>
                  <a:srgbClr val="FF0000"/>
                </a:solidFill>
                <a:effectLst>
                  <a:outerShdw blurRad="38100" dist="38100" dir="2700000" algn="tl">
                    <a:srgbClr val="000000">
                      <a:alpha val="43137"/>
                    </a:srgbClr>
                  </a:outerShdw>
                </a:effectLst>
              </a:rPr>
              <a:t>sustainability in the culture of government</a:t>
            </a:r>
            <a:r>
              <a:rPr lang="en-US" sz="2800" b="1" dirty="0"/>
              <a:t>. </a:t>
            </a:r>
          </a:p>
          <a:p>
            <a:r>
              <a:rPr lang="en-US" dirty="0"/>
              <a:t> </a:t>
            </a:r>
          </a:p>
          <a:p>
            <a:r>
              <a:rPr lang="en-US" sz="2800" b="1" dirty="0" smtClean="0"/>
              <a:t>“</a:t>
            </a:r>
            <a:r>
              <a:rPr lang="en-US" sz="2800" b="1" dirty="0"/>
              <a:t>It is also necessary to </a:t>
            </a:r>
            <a:r>
              <a:rPr lang="en-US" sz="2800" b="1" u="sng" dirty="0">
                <a:solidFill>
                  <a:srgbClr val="FF0000"/>
                </a:solidFill>
                <a:effectLst>
                  <a:outerShdw blurRad="38100" dist="38100" dir="2700000" algn="tl">
                    <a:srgbClr val="000000">
                      <a:alpha val="43137"/>
                    </a:srgbClr>
                  </a:outerShdw>
                </a:effectLst>
              </a:rPr>
              <a:t>maintain long-term initiatives </a:t>
            </a:r>
            <a:r>
              <a:rPr lang="en-US" sz="2800" b="1" dirty="0"/>
              <a:t>on sustainability </a:t>
            </a:r>
            <a:r>
              <a:rPr lang="en-US" sz="2800" b="1" u="sng" dirty="0">
                <a:solidFill>
                  <a:srgbClr val="FF0000"/>
                </a:solidFill>
                <a:effectLst>
                  <a:outerShdw blurRad="38100" dist="38100" dir="2700000" algn="tl">
                    <a:srgbClr val="000000">
                      <a:alpha val="43137"/>
                    </a:srgbClr>
                  </a:outerShdw>
                </a:effectLst>
              </a:rPr>
              <a:t>despite</a:t>
            </a:r>
            <a:r>
              <a:rPr lang="en-US" sz="2800" b="1" dirty="0"/>
              <a:t> periodic temporal </a:t>
            </a:r>
            <a:r>
              <a:rPr lang="en-US" sz="2800" b="1" u="sng" dirty="0">
                <a:solidFill>
                  <a:srgbClr val="FF0000"/>
                </a:solidFill>
                <a:effectLst>
                  <a:outerShdw blurRad="38100" dist="38100" dir="2700000" algn="tl">
                    <a:srgbClr val="000000">
                      <a:alpha val="43137"/>
                    </a:srgbClr>
                  </a:outerShdw>
                </a:effectLst>
              </a:rPr>
              <a:t>change in leaders </a:t>
            </a:r>
            <a:r>
              <a:rPr lang="en-US" sz="2800" b="1" dirty="0"/>
              <a:t>(</a:t>
            </a:r>
            <a:r>
              <a:rPr lang="en-US" sz="2800" b="1" u="sng" dirty="0">
                <a:solidFill>
                  <a:srgbClr val="FF0000"/>
                </a:solidFill>
                <a:effectLst>
                  <a:outerShdw blurRad="38100" dist="38100" dir="2700000" algn="tl">
                    <a:srgbClr val="000000">
                      <a:alpha val="43137"/>
                    </a:srgbClr>
                  </a:outerShdw>
                </a:effectLst>
              </a:rPr>
              <a:t>and</a:t>
            </a:r>
            <a:r>
              <a:rPr lang="en-US" sz="2800" b="1" u="sng" dirty="0"/>
              <a:t> </a:t>
            </a:r>
            <a:r>
              <a:rPr lang="en-US" sz="2800" b="1" u="sng" dirty="0">
                <a:solidFill>
                  <a:srgbClr val="FF0000"/>
                </a:solidFill>
                <a:effectLst>
                  <a:outerShdw blurRad="38100" dist="38100" dir="2700000" algn="tl">
                    <a:srgbClr val="000000">
                      <a:alpha val="43137"/>
                    </a:srgbClr>
                  </a:outerShdw>
                </a:effectLst>
              </a:rPr>
              <a:t>changes in the beliefs </a:t>
            </a:r>
            <a:r>
              <a:rPr lang="en-US" sz="2800" b="1" dirty="0"/>
              <a:t>and priorities </a:t>
            </a:r>
            <a:r>
              <a:rPr lang="en-US" sz="2800" b="1" u="sng" dirty="0">
                <a:solidFill>
                  <a:srgbClr val="FF0000"/>
                </a:solidFill>
                <a:effectLst>
                  <a:outerShdw blurRad="38100" dist="38100" dir="2700000" algn="tl">
                    <a:srgbClr val="000000">
                      <a:alpha val="43137"/>
                    </a:srgbClr>
                  </a:outerShdw>
                </a:effectLst>
              </a:rPr>
              <a:t>of the leadership</a:t>
            </a:r>
            <a:r>
              <a:rPr lang="en-US" sz="2800" b="1" dirty="0" smtClean="0"/>
              <a:t>)”</a:t>
            </a:r>
          </a:p>
          <a:p>
            <a:endParaRPr lang="en-US" sz="2800" b="1" dirty="0"/>
          </a:p>
          <a:p>
            <a:r>
              <a:rPr lang="en-US" dirty="0"/>
              <a:t> </a:t>
            </a:r>
            <a:r>
              <a:rPr lang="en-US" dirty="0" smtClean="0"/>
              <a:t> </a:t>
            </a:r>
            <a:r>
              <a:rPr lang="en-US" sz="2800" b="1" dirty="0" smtClean="0"/>
              <a:t>“</a:t>
            </a:r>
            <a:r>
              <a:rPr lang="en-US" sz="2800" b="1" dirty="0"/>
              <a:t>One of the most </a:t>
            </a:r>
            <a:r>
              <a:rPr lang="en-US" sz="2800" b="1" u="sng" dirty="0">
                <a:solidFill>
                  <a:srgbClr val="FF0000"/>
                </a:solidFill>
                <a:effectLst>
                  <a:outerShdw blurRad="38100" dist="38100" dir="2700000" algn="tl">
                    <a:srgbClr val="000000">
                      <a:alpha val="43137"/>
                    </a:srgbClr>
                  </a:outerShdw>
                </a:effectLst>
              </a:rPr>
              <a:t>significant challenges </a:t>
            </a:r>
            <a:r>
              <a:rPr lang="en-US" sz="2800" b="1" dirty="0"/>
              <a:t>to governance linkages </a:t>
            </a:r>
            <a:r>
              <a:rPr lang="en-US" sz="2800" b="1" dirty="0" smtClean="0"/>
              <a:t>…is </a:t>
            </a:r>
            <a:r>
              <a:rPr lang="en-US" sz="2800" b="1" dirty="0"/>
              <a:t>that </a:t>
            </a:r>
            <a:r>
              <a:rPr lang="en-US" sz="2800" b="1" u="sng" dirty="0">
                <a:solidFill>
                  <a:srgbClr val="FF0000"/>
                </a:solidFill>
                <a:effectLst>
                  <a:outerShdw blurRad="38100" dist="38100" dir="2700000" algn="tl">
                    <a:srgbClr val="000000">
                      <a:alpha val="43137"/>
                    </a:srgbClr>
                  </a:outerShdw>
                </a:effectLst>
              </a:rPr>
              <a:t>government agencies at all </a:t>
            </a:r>
            <a:r>
              <a:rPr lang="en-US" sz="2800" b="1" u="sng" dirty="0" smtClean="0">
                <a:solidFill>
                  <a:srgbClr val="FF0000"/>
                </a:solidFill>
                <a:effectLst>
                  <a:outerShdw blurRad="38100" dist="38100" dir="2700000" algn="tl">
                    <a:srgbClr val="000000">
                      <a:alpha val="43137"/>
                    </a:srgbClr>
                  </a:outerShdw>
                </a:effectLst>
              </a:rPr>
              <a:t>levels </a:t>
            </a:r>
            <a:r>
              <a:rPr lang="en-US" sz="2800" b="1" dirty="0" smtClean="0"/>
              <a:t>- federal</a:t>
            </a:r>
            <a:r>
              <a:rPr lang="en-US" sz="2800" b="1" dirty="0"/>
              <a:t>, state, local, tribal and even </a:t>
            </a:r>
            <a:r>
              <a:rPr lang="en-US" sz="2800" b="1" dirty="0" smtClean="0"/>
              <a:t>international - </a:t>
            </a:r>
            <a:r>
              <a:rPr lang="en-US" sz="2800" b="1" u="sng" dirty="0" smtClean="0">
                <a:solidFill>
                  <a:srgbClr val="FF0000"/>
                </a:solidFill>
                <a:effectLst>
                  <a:outerShdw blurRad="38100" dist="38100" dir="2700000" algn="tl">
                    <a:srgbClr val="000000">
                      <a:alpha val="43137"/>
                    </a:srgbClr>
                  </a:outerShdw>
                </a:effectLst>
              </a:rPr>
              <a:t>can </a:t>
            </a:r>
            <a:r>
              <a:rPr lang="en-US" sz="2800" b="1" u="sng" dirty="0">
                <a:solidFill>
                  <a:srgbClr val="FF0000"/>
                </a:solidFill>
                <a:effectLst>
                  <a:outerShdw blurRad="38100" dist="38100" dir="2700000" algn="tl">
                    <a:srgbClr val="000000">
                      <a:alpha val="43137"/>
                    </a:srgbClr>
                  </a:outerShdw>
                </a:effectLst>
              </a:rPr>
              <a:t>only do what they have been authorized to do</a:t>
            </a:r>
            <a:r>
              <a:rPr lang="en-US" sz="2800" b="1" u="sng" dirty="0"/>
              <a:t> </a:t>
            </a:r>
            <a:r>
              <a:rPr lang="en-US" sz="2800" b="1" dirty="0"/>
              <a:t>by their governing authorities—namely, Congress, state legislatures, etc</a:t>
            </a:r>
            <a:r>
              <a:rPr lang="en-US" sz="2800" b="1" dirty="0" smtClean="0"/>
              <a:t>.”</a:t>
            </a:r>
            <a:r>
              <a:rPr lang="en-US" dirty="0"/>
              <a:t> </a:t>
            </a:r>
          </a:p>
        </p:txBody>
      </p:sp>
      <p:sp>
        <p:nvSpPr>
          <p:cNvPr id="3" name="TextBox 2"/>
          <p:cNvSpPr txBox="1"/>
          <p:nvPr/>
        </p:nvSpPr>
        <p:spPr>
          <a:xfrm>
            <a:off x="6719515" y="762000"/>
            <a:ext cx="2204450" cy="523220"/>
          </a:xfrm>
          <a:prstGeom prst="rect">
            <a:avLst/>
          </a:prstGeom>
          <a:solidFill>
            <a:srgbClr val="FFFF00"/>
          </a:solidFill>
          <a:ln w="38100">
            <a:solidFill>
              <a:schemeClr val="tx1"/>
            </a:solidFill>
          </a:ln>
        </p:spPr>
        <p:txBody>
          <a:bodyPr wrap="none" rtlCol="0">
            <a:spAutoFit/>
          </a:bodyPr>
          <a:lstStyle/>
          <a:p>
            <a:r>
              <a:rPr lang="en-US" sz="2800" b="1" dirty="0" smtClean="0"/>
              <a:t>June 28, 2013</a:t>
            </a:r>
            <a:endParaRPr lang="en-US" sz="2800" b="1" dirty="0"/>
          </a:p>
        </p:txBody>
      </p:sp>
      <p:sp>
        <p:nvSpPr>
          <p:cNvPr id="6" name="TextBox 5"/>
          <p:cNvSpPr txBox="1"/>
          <p:nvPr/>
        </p:nvSpPr>
        <p:spPr>
          <a:xfrm rot="21063518">
            <a:off x="714725" y="2629963"/>
            <a:ext cx="7442358" cy="954107"/>
          </a:xfrm>
          <a:prstGeom prst="rect">
            <a:avLst/>
          </a:prstGeom>
          <a:solidFill>
            <a:srgbClr val="FFFF00"/>
          </a:solidFill>
          <a:ln w="38100">
            <a:solidFill>
              <a:schemeClr val="tx1"/>
            </a:solidFill>
          </a:ln>
        </p:spPr>
        <p:txBody>
          <a:bodyPr wrap="none" rtlCol="0">
            <a:spAutoFit/>
          </a:bodyPr>
          <a:lstStyle/>
          <a:p>
            <a:r>
              <a:rPr lang="en-US" sz="2800" b="1" dirty="0" smtClean="0"/>
              <a:t>The study suggests the President could use</a:t>
            </a:r>
          </a:p>
          <a:p>
            <a:r>
              <a:rPr lang="en-US" sz="2800" b="1" dirty="0" smtClean="0"/>
              <a:t>Executive Order authority to implement the plan</a:t>
            </a:r>
            <a:endParaRPr lang="en-US" sz="2800" b="1" dirty="0"/>
          </a:p>
        </p:txBody>
      </p:sp>
      <p:sp>
        <p:nvSpPr>
          <p:cNvPr id="8" name="TextBox 7"/>
          <p:cNvSpPr txBox="1"/>
          <p:nvPr/>
        </p:nvSpPr>
        <p:spPr>
          <a:xfrm>
            <a:off x="304800" y="6324600"/>
            <a:ext cx="6389570" cy="369332"/>
          </a:xfrm>
          <a:prstGeom prst="rect">
            <a:avLst/>
          </a:prstGeom>
          <a:solidFill>
            <a:srgbClr val="66FF33"/>
          </a:solidFill>
          <a:ln w="38100">
            <a:solidFill>
              <a:schemeClr val="tx1"/>
            </a:solidFill>
          </a:ln>
        </p:spPr>
        <p:txBody>
          <a:bodyPr wrap="none" rtlCol="0">
            <a:spAutoFit/>
          </a:bodyPr>
          <a:lstStyle/>
          <a:p>
            <a:r>
              <a:rPr lang="en-US" b="1" dirty="0" smtClean="0"/>
              <a:t>http://sites.nationalacademies.org/pga/sustainability/index.htm</a:t>
            </a:r>
            <a:endParaRPr lang="en-US" b="1" dirty="0"/>
          </a:p>
        </p:txBody>
      </p:sp>
    </p:spTree>
    <p:extLst>
      <p:ext uri="{BB962C8B-B14F-4D97-AF65-F5344CB8AC3E}">
        <p14:creationId xmlns:p14="http://schemas.microsoft.com/office/powerpoint/2010/main" val="40070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ttp://www.noaca.org/rbp2013.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0174" t="12952" r="14522" b="5194"/>
          <a:stretch/>
        </p:blipFill>
        <p:spPr>
          <a:xfrm>
            <a:off x="228600" y="533400"/>
            <a:ext cx="8676149" cy="5760720"/>
          </a:xfrm>
          <a:prstGeom prst="rect">
            <a:avLst/>
          </a:prstGeom>
        </p:spPr>
      </p:pic>
      <p:sp>
        <p:nvSpPr>
          <p:cNvPr id="4" name="Rectangle 3"/>
          <p:cNvSpPr/>
          <p:nvPr/>
        </p:nvSpPr>
        <p:spPr>
          <a:xfrm>
            <a:off x="381000" y="6310224"/>
            <a:ext cx="3640740" cy="369332"/>
          </a:xfrm>
          <a:prstGeom prst="rect">
            <a:avLst/>
          </a:prstGeom>
          <a:solidFill>
            <a:srgbClr val="66FF33"/>
          </a:solidFill>
          <a:ln w="38100">
            <a:solidFill>
              <a:schemeClr val="tx1"/>
            </a:solidFill>
          </a:ln>
        </p:spPr>
        <p:txBody>
          <a:bodyPr wrap="none">
            <a:spAutoFit/>
          </a:bodyPr>
          <a:lstStyle/>
          <a:p>
            <a:r>
              <a:rPr lang="en-US" b="1" dirty="0"/>
              <a:t>http://www.noaca.org/rbp2013.pdf</a:t>
            </a:r>
          </a:p>
        </p:txBody>
      </p:sp>
      <p:pic>
        <p:nvPicPr>
          <p:cNvPr id="5" name="Picture 4" descr="http://www.noaca.org/rbp2013.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52427" t="42204" r="28181" b="46385"/>
          <a:stretch/>
        </p:blipFill>
        <p:spPr>
          <a:xfrm>
            <a:off x="3581400" y="3505200"/>
            <a:ext cx="4833638" cy="1737360"/>
          </a:xfrm>
          <a:prstGeom prst="rect">
            <a:avLst/>
          </a:prstGeom>
        </p:spPr>
      </p:pic>
      <p:sp>
        <p:nvSpPr>
          <p:cNvPr id="3" name="TextBox 2"/>
          <p:cNvSpPr txBox="1"/>
          <p:nvPr/>
        </p:nvSpPr>
        <p:spPr>
          <a:xfrm>
            <a:off x="3886200" y="652790"/>
            <a:ext cx="1480149" cy="523220"/>
          </a:xfrm>
          <a:prstGeom prst="rect">
            <a:avLst/>
          </a:prstGeom>
          <a:solidFill>
            <a:srgbClr val="FFFF00"/>
          </a:solidFill>
          <a:ln w="38100">
            <a:solidFill>
              <a:schemeClr val="tx1"/>
            </a:solidFill>
          </a:ln>
        </p:spPr>
        <p:txBody>
          <a:bodyPr wrap="none" rtlCol="0">
            <a:spAutoFit/>
          </a:bodyPr>
          <a:lstStyle/>
          <a:p>
            <a:r>
              <a:rPr lang="en-US" sz="2800" b="1" dirty="0" smtClean="0"/>
              <a:t>Bicycling</a:t>
            </a:r>
            <a:endParaRPr lang="en-US" sz="2800" b="1" dirty="0"/>
          </a:p>
        </p:txBody>
      </p:sp>
    </p:spTree>
    <p:extLst>
      <p:ext uri="{BB962C8B-B14F-4D97-AF65-F5344CB8AC3E}">
        <p14:creationId xmlns:p14="http://schemas.microsoft.com/office/powerpoint/2010/main" val="1570283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noaca.org/rbp2013.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0174" t="12952" r="14522" b="5194"/>
          <a:stretch/>
        </p:blipFill>
        <p:spPr>
          <a:xfrm>
            <a:off x="228600" y="533400"/>
            <a:ext cx="8676149" cy="5760720"/>
          </a:xfrm>
          <a:prstGeom prst="rect">
            <a:avLst/>
          </a:prstGeom>
        </p:spPr>
      </p:pic>
      <p:sp>
        <p:nvSpPr>
          <p:cNvPr id="4" name="Rectangle 3"/>
          <p:cNvSpPr/>
          <p:nvPr/>
        </p:nvSpPr>
        <p:spPr>
          <a:xfrm>
            <a:off x="381000" y="6310224"/>
            <a:ext cx="3640740" cy="369332"/>
          </a:xfrm>
          <a:prstGeom prst="rect">
            <a:avLst/>
          </a:prstGeom>
          <a:solidFill>
            <a:srgbClr val="66FF33"/>
          </a:solidFill>
          <a:ln w="38100">
            <a:solidFill>
              <a:schemeClr val="tx1"/>
            </a:solidFill>
          </a:ln>
        </p:spPr>
        <p:txBody>
          <a:bodyPr wrap="none">
            <a:spAutoFit/>
          </a:bodyPr>
          <a:lstStyle/>
          <a:p>
            <a:r>
              <a:rPr lang="en-US" b="1" dirty="0"/>
              <a:t>http://www.noaca.org/rbp2013.pdf</a:t>
            </a:r>
          </a:p>
        </p:txBody>
      </p:sp>
      <p:pic>
        <p:nvPicPr>
          <p:cNvPr id="5" name="Picture 4" descr="http://www.noaca.org/rbp2013.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52427" t="42204" r="28181" b="46385"/>
          <a:stretch/>
        </p:blipFill>
        <p:spPr>
          <a:xfrm>
            <a:off x="2514600" y="2590800"/>
            <a:ext cx="6105648" cy="2194560"/>
          </a:xfrm>
          <a:prstGeom prst="rect">
            <a:avLst/>
          </a:prstGeom>
        </p:spPr>
      </p:pic>
      <p:sp>
        <p:nvSpPr>
          <p:cNvPr id="3" name="TextBox 2"/>
          <p:cNvSpPr txBox="1"/>
          <p:nvPr/>
        </p:nvSpPr>
        <p:spPr>
          <a:xfrm>
            <a:off x="3886200" y="652790"/>
            <a:ext cx="1480149" cy="523220"/>
          </a:xfrm>
          <a:prstGeom prst="rect">
            <a:avLst/>
          </a:prstGeom>
          <a:solidFill>
            <a:srgbClr val="FFFF00"/>
          </a:solidFill>
          <a:ln w="38100">
            <a:solidFill>
              <a:schemeClr val="tx1"/>
            </a:solidFill>
          </a:ln>
        </p:spPr>
        <p:txBody>
          <a:bodyPr wrap="none" rtlCol="0">
            <a:spAutoFit/>
          </a:bodyPr>
          <a:lstStyle/>
          <a:p>
            <a:r>
              <a:rPr lang="en-US" sz="2800" b="1" dirty="0" smtClean="0"/>
              <a:t>Bicycling</a:t>
            </a:r>
            <a:endParaRPr lang="en-US" sz="2800" b="1" dirty="0"/>
          </a:p>
        </p:txBody>
      </p:sp>
      <p:sp>
        <p:nvSpPr>
          <p:cNvPr id="7" name="TextBox 6"/>
          <p:cNvSpPr txBox="1"/>
          <p:nvPr/>
        </p:nvSpPr>
        <p:spPr>
          <a:xfrm>
            <a:off x="3200400" y="1295400"/>
            <a:ext cx="3038011" cy="707886"/>
          </a:xfrm>
          <a:prstGeom prst="rect">
            <a:avLst/>
          </a:prstGeom>
          <a:solidFill>
            <a:srgbClr val="FFFF00"/>
          </a:solidFill>
          <a:ln w="38100">
            <a:solidFill>
              <a:schemeClr val="tx1"/>
            </a:solidFill>
          </a:ln>
        </p:spPr>
        <p:txBody>
          <a:bodyPr wrap="none" rtlCol="0">
            <a:spAutoFit/>
          </a:bodyPr>
          <a:lstStyle/>
          <a:p>
            <a:r>
              <a:rPr lang="en-US" sz="4000" b="1" dirty="0" smtClean="0"/>
              <a:t>$136,600,000</a:t>
            </a:r>
            <a:endParaRPr lang="en-US" sz="4000" b="1" dirty="0"/>
          </a:p>
        </p:txBody>
      </p:sp>
    </p:spTree>
    <p:extLst>
      <p:ext uri="{BB962C8B-B14F-4D97-AF65-F5344CB8AC3E}">
        <p14:creationId xmlns:p14="http://schemas.microsoft.com/office/powerpoint/2010/main" val="211569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ID:{D6D5B260-5251-4CDE-8796-38265D2B903A}/3-300x22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ID:{D6D5B260-5251-4CDE-8796-38265D2B903A}/3-300x22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C:\Users\David\Pictures\Bike pa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90600"/>
            <a:ext cx="5608320" cy="42062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312738"/>
            <a:ext cx="7333803" cy="523220"/>
          </a:xfrm>
          <a:prstGeom prst="rect">
            <a:avLst/>
          </a:prstGeom>
          <a:noFill/>
        </p:spPr>
        <p:txBody>
          <a:bodyPr wrap="none" rtlCol="0">
            <a:spAutoFit/>
          </a:bodyPr>
          <a:lstStyle/>
          <a:p>
            <a:r>
              <a:rPr lang="en-US" sz="2800" b="1" dirty="0" smtClean="0"/>
              <a:t>Home of Jennie </a:t>
            </a:r>
            <a:r>
              <a:rPr lang="en-US" sz="2800" b="1" dirty="0" err="1" smtClean="0"/>
              <a:t>Grenato</a:t>
            </a:r>
            <a:r>
              <a:rPr lang="en-US" sz="2800" b="1" dirty="0" smtClean="0"/>
              <a:t> in Montgomery County</a:t>
            </a:r>
            <a:endParaRPr lang="en-US" sz="2800" b="1" dirty="0"/>
          </a:p>
        </p:txBody>
      </p:sp>
      <p:sp>
        <p:nvSpPr>
          <p:cNvPr id="5" name="TextBox 4"/>
          <p:cNvSpPr txBox="1"/>
          <p:nvPr/>
        </p:nvSpPr>
        <p:spPr>
          <a:xfrm>
            <a:off x="762000" y="5562600"/>
            <a:ext cx="6757427" cy="523220"/>
          </a:xfrm>
          <a:prstGeom prst="rect">
            <a:avLst/>
          </a:prstGeom>
          <a:noFill/>
        </p:spPr>
        <p:txBody>
          <a:bodyPr wrap="none" rtlCol="0">
            <a:spAutoFit/>
          </a:bodyPr>
          <a:lstStyle/>
          <a:p>
            <a:r>
              <a:rPr lang="en-US" sz="2800" b="1" dirty="0" smtClean="0"/>
              <a:t>Miami Valley Regional Planning Commission</a:t>
            </a:r>
            <a:endParaRPr lang="en-US" sz="2800" b="1" dirty="0"/>
          </a:p>
        </p:txBody>
      </p:sp>
    </p:spTree>
    <p:extLst>
      <p:ext uri="{BB962C8B-B14F-4D97-AF65-F5344CB8AC3E}">
        <p14:creationId xmlns:p14="http://schemas.microsoft.com/office/powerpoint/2010/main" val="84711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vibrantneo.org/wp-content/uploads/2013/07/Vibrant-NEO-Phase-2-Open-House.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7739" t="12383" r="18348" b="5479"/>
          <a:stretch/>
        </p:blipFill>
        <p:spPr>
          <a:xfrm>
            <a:off x="304800" y="84814"/>
            <a:ext cx="8619449" cy="676656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923205791"/>
              </p:ext>
            </p:extLst>
          </p:nvPr>
        </p:nvGraphicFramePr>
        <p:xfrm>
          <a:off x="457201" y="3200400"/>
          <a:ext cx="8305799" cy="1371600"/>
        </p:xfrm>
        <a:graphic>
          <a:graphicData uri="http://schemas.openxmlformats.org/drawingml/2006/table">
            <a:tbl>
              <a:tblPr bandRow="1">
                <a:tableStyleId>{37CE84F3-28C3-443E-9E96-99CF82512B78}</a:tableStyleId>
              </a:tblPr>
              <a:tblGrid>
                <a:gridCol w="2971799"/>
                <a:gridCol w="1143000"/>
                <a:gridCol w="1291806"/>
                <a:gridCol w="1410419"/>
                <a:gridCol w="1488775"/>
              </a:tblGrid>
              <a:tr h="142240">
                <a:tc>
                  <a:txBody>
                    <a:bodyPr/>
                    <a:lstStyle/>
                    <a:p>
                      <a:r>
                        <a:rPr lang="en-US" sz="2400" b="1" dirty="0" smtClean="0"/>
                        <a:t>Avg.</a:t>
                      </a:r>
                      <a:r>
                        <a:rPr lang="en-US" sz="2400" b="1" baseline="0" dirty="0" smtClean="0"/>
                        <a:t> daily VMT</a:t>
                      </a:r>
                      <a:endParaRPr lang="en-US" sz="2400" b="1" dirty="0"/>
                    </a:p>
                  </a:txBody>
                  <a:tcPr/>
                </a:tc>
                <a:tc>
                  <a:txBody>
                    <a:bodyPr/>
                    <a:lstStyle/>
                    <a:p>
                      <a:r>
                        <a:rPr lang="en-US" b="1" u="none" dirty="0" smtClean="0">
                          <a:effectLst>
                            <a:outerShdw blurRad="38100" dist="38100" dir="2700000" algn="tl">
                              <a:srgbClr val="000000">
                                <a:alpha val="43137"/>
                              </a:srgbClr>
                            </a:outerShdw>
                          </a:effectLst>
                        </a:rPr>
                        <a:t>Miles/day</a:t>
                      </a:r>
                      <a:endParaRPr lang="en-US" b="1" u="none" dirty="0">
                        <a:solidFill>
                          <a:srgbClr val="FFFF00"/>
                        </a:solidFill>
                        <a:effectLst>
                          <a:outerShdw blurRad="38100" dist="38100" dir="2700000" algn="tl">
                            <a:srgbClr val="000000">
                              <a:alpha val="43137"/>
                            </a:srgbClr>
                          </a:outerShdw>
                        </a:effectLst>
                      </a:endParaRPr>
                    </a:p>
                  </a:txBody>
                  <a:tcPr/>
                </a:tc>
                <a:tc>
                  <a:txBody>
                    <a:bodyPr/>
                    <a:lstStyle/>
                    <a:p>
                      <a:r>
                        <a:rPr lang="en-US" b="1" u="none" dirty="0" smtClean="0">
                          <a:effectLst>
                            <a:outerShdw blurRad="38100" dist="38100" dir="2700000" algn="tl">
                              <a:srgbClr val="000000">
                                <a:alpha val="43137"/>
                              </a:srgbClr>
                            </a:outerShdw>
                          </a:effectLst>
                        </a:rPr>
                        <a:t>6 days/</a:t>
                      </a:r>
                      <a:r>
                        <a:rPr lang="en-US" b="1" u="none" dirty="0" err="1" smtClean="0">
                          <a:effectLst>
                            <a:outerShdw blurRad="38100" dist="38100" dir="2700000" algn="tl">
                              <a:srgbClr val="000000">
                                <a:alpha val="43137"/>
                              </a:srgbClr>
                            </a:outerShdw>
                          </a:effectLst>
                        </a:rPr>
                        <a:t>wk</a:t>
                      </a:r>
                      <a:endParaRPr lang="en-US" b="1" u="none" dirty="0">
                        <a:solidFill>
                          <a:srgbClr val="FFFF00"/>
                        </a:solidFill>
                        <a:effectLst>
                          <a:outerShdw blurRad="38100" dist="38100" dir="2700000" algn="tl">
                            <a:srgbClr val="000000">
                              <a:alpha val="43137"/>
                            </a:srgbClr>
                          </a:outerShdw>
                        </a:effectLst>
                      </a:endParaRPr>
                    </a:p>
                  </a:txBody>
                  <a:tcPr/>
                </a:tc>
                <a:tc>
                  <a:txBody>
                    <a:bodyPr/>
                    <a:lstStyle/>
                    <a:p>
                      <a:r>
                        <a:rPr lang="en-US" b="1" u="none" dirty="0" smtClean="0">
                          <a:effectLst>
                            <a:outerShdw blurRad="38100" dist="38100" dir="2700000" algn="tl">
                              <a:srgbClr val="000000">
                                <a:alpha val="43137"/>
                              </a:srgbClr>
                            </a:outerShdw>
                          </a:effectLst>
                        </a:rPr>
                        <a:t>@ 25 mpg</a:t>
                      </a:r>
                      <a:endParaRPr lang="en-US" b="1" u="none" dirty="0">
                        <a:solidFill>
                          <a:srgbClr val="FFFF00"/>
                        </a:solidFill>
                        <a:effectLst>
                          <a:outerShdw blurRad="38100" dist="38100" dir="2700000" algn="tl">
                            <a:srgbClr val="000000">
                              <a:alpha val="43137"/>
                            </a:srgbClr>
                          </a:outerShdw>
                        </a:effectLst>
                      </a:endParaRPr>
                    </a:p>
                  </a:txBody>
                  <a:tcPr/>
                </a:tc>
                <a:tc>
                  <a:txBody>
                    <a:bodyPr/>
                    <a:lstStyle/>
                    <a:p>
                      <a:r>
                        <a:rPr lang="en-US" b="1" u="none" dirty="0" smtClean="0">
                          <a:effectLst>
                            <a:outerShdw blurRad="38100" dist="38100" dir="2700000" algn="tl">
                              <a:srgbClr val="000000">
                                <a:alpha val="43137"/>
                              </a:srgbClr>
                            </a:outerShdw>
                          </a:effectLst>
                        </a:rPr>
                        <a:t>@$3.75/gal</a:t>
                      </a:r>
                      <a:endParaRPr lang="en-US" b="1" u="none" dirty="0">
                        <a:solidFill>
                          <a:srgbClr val="FFFF00"/>
                        </a:solidFill>
                        <a:effectLst>
                          <a:outerShdw blurRad="38100" dist="38100" dir="2700000" algn="tl">
                            <a:srgbClr val="000000">
                              <a:alpha val="43137"/>
                            </a:srgbClr>
                          </a:outerShdw>
                        </a:effectLst>
                      </a:endParaRPr>
                    </a:p>
                  </a:txBody>
                  <a:tcPr/>
                </a:tc>
              </a:tr>
              <a:tr h="370840">
                <a:tc>
                  <a:txBody>
                    <a:bodyPr/>
                    <a:lstStyle/>
                    <a:p>
                      <a:r>
                        <a:rPr lang="en-US" sz="2400" b="1" dirty="0" smtClean="0">
                          <a:solidFill>
                            <a:schemeClr val="bg1"/>
                          </a:solidFill>
                          <a:effectLst>
                            <a:outerShdw blurRad="38100" dist="38100" dir="2700000" algn="tl">
                              <a:srgbClr val="000000">
                                <a:alpha val="43137"/>
                              </a:srgbClr>
                            </a:outerShdw>
                          </a:effectLst>
                        </a:rPr>
                        <a:t>Trend</a:t>
                      </a:r>
                      <a:endParaRPr lang="en-US" sz="2400" b="1" dirty="0">
                        <a:solidFill>
                          <a:schemeClr val="bg1"/>
                        </a:solidFill>
                        <a:effectLst>
                          <a:outerShdw blurRad="38100" dist="38100" dir="2700000" algn="tl">
                            <a:srgbClr val="000000">
                              <a:alpha val="43137"/>
                            </a:srgbClr>
                          </a:outerShdw>
                        </a:effectLst>
                      </a:endParaRPr>
                    </a:p>
                  </a:txBody>
                  <a:tcPr/>
                </a:tc>
                <a:tc>
                  <a:txBody>
                    <a:bodyPr/>
                    <a:lstStyle/>
                    <a:p>
                      <a:r>
                        <a:rPr lang="en-US" sz="2400" b="1" dirty="0" smtClean="0">
                          <a:effectLst>
                            <a:outerShdw blurRad="38100" dist="38100" dir="2700000" algn="tl">
                              <a:srgbClr val="000000">
                                <a:alpha val="43137"/>
                              </a:srgbClr>
                            </a:outerShdw>
                          </a:effectLst>
                        </a:rPr>
                        <a:t>23.7</a:t>
                      </a:r>
                      <a:endParaRPr lang="en-US" sz="2400" b="1" dirty="0">
                        <a:solidFill>
                          <a:srgbClr val="FFFF00"/>
                        </a:solidFill>
                        <a:effectLst>
                          <a:outerShdw blurRad="38100" dist="38100" dir="2700000" algn="tl">
                            <a:srgbClr val="000000">
                              <a:alpha val="43137"/>
                            </a:srgbClr>
                          </a:outerShdw>
                        </a:effectLst>
                      </a:endParaRPr>
                    </a:p>
                  </a:txBody>
                  <a:tcPr/>
                </a:tc>
                <a:tc>
                  <a:txBody>
                    <a:bodyPr/>
                    <a:lstStyle/>
                    <a:p>
                      <a:r>
                        <a:rPr lang="en-US" sz="2400" b="1" dirty="0" smtClean="0">
                          <a:effectLst>
                            <a:outerShdw blurRad="38100" dist="38100" dir="2700000" algn="tl">
                              <a:srgbClr val="000000">
                                <a:alpha val="43137"/>
                              </a:srgbClr>
                            </a:outerShdw>
                          </a:effectLst>
                        </a:rPr>
                        <a:t>7394 mi</a:t>
                      </a:r>
                      <a:endParaRPr lang="en-US" sz="2400" b="1" dirty="0">
                        <a:solidFill>
                          <a:srgbClr val="FFFF00"/>
                        </a:solidFill>
                        <a:effectLst>
                          <a:outerShdw blurRad="38100" dist="38100" dir="2700000" algn="tl">
                            <a:srgbClr val="000000">
                              <a:alpha val="43137"/>
                            </a:srgbClr>
                          </a:outerShdw>
                        </a:effectLst>
                      </a:endParaRPr>
                    </a:p>
                  </a:txBody>
                  <a:tcPr/>
                </a:tc>
                <a:tc>
                  <a:txBody>
                    <a:bodyPr/>
                    <a:lstStyle/>
                    <a:p>
                      <a:r>
                        <a:rPr lang="en-US" sz="2400" b="1" dirty="0" smtClean="0">
                          <a:effectLst>
                            <a:outerShdw blurRad="38100" dist="38100" dir="2700000" algn="tl">
                              <a:srgbClr val="000000">
                                <a:alpha val="43137"/>
                              </a:srgbClr>
                            </a:outerShdw>
                          </a:effectLst>
                        </a:rPr>
                        <a:t>296 gal</a:t>
                      </a:r>
                      <a:endParaRPr lang="en-US" sz="2400" b="1" dirty="0">
                        <a:solidFill>
                          <a:srgbClr val="FFFF00"/>
                        </a:solidFill>
                        <a:effectLst>
                          <a:outerShdw blurRad="38100" dist="38100" dir="2700000" algn="tl">
                            <a:srgbClr val="000000">
                              <a:alpha val="43137"/>
                            </a:srgbClr>
                          </a:outerShdw>
                        </a:effectLst>
                      </a:endParaRPr>
                    </a:p>
                  </a:txBody>
                  <a:tcPr/>
                </a:tc>
                <a:tc>
                  <a:txBody>
                    <a:bodyPr/>
                    <a:lstStyle/>
                    <a:p>
                      <a:r>
                        <a:rPr lang="en-US" sz="2400" b="1" dirty="0" smtClean="0">
                          <a:effectLst>
                            <a:outerShdw blurRad="38100" dist="38100" dir="2700000" algn="tl">
                              <a:srgbClr val="000000">
                                <a:alpha val="43137"/>
                              </a:srgbClr>
                            </a:outerShdw>
                          </a:effectLst>
                        </a:rPr>
                        <a:t>$1109</a:t>
                      </a:r>
                      <a:endParaRPr lang="en-US" sz="2400" b="1" dirty="0">
                        <a:solidFill>
                          <a:srgbClr val="FFFF00"/>
                        </a:solidFill>
                        <a:effectLst>
                          <a:outerShdw blurRad="38100" dist="38100" dir="2700000" algn="tl">
                            <a:srgbClr val="000000">
                              <a:alpha val="43137"/>
                            </a:srgbClr>
                          </a:outerShdw>
                        </a:effectLst>
                      </a:endParaRPr>
                    </a:p>
                  </a:txBody>
                  <a:tcPr/>
                </a:tc>
              </a:tr>
              <a:tr h="330200">
                <a:tc>
                  <a:txBody>
                    <a:bodyPr/>
                    <a:lstStyle/>
                    <a:p>
                      <a:r>
                        <a:rPr lang="en-US" sz="2400" b="1" dirty="0" smtClean="0">
                          <a:effectLst>
                            <a:outerShdw blurRad="38100" dist="38100" dir="2700000" algn="tl">
                              <a:srgbClr val="000000">
                                <a:alpha val="43137"/>
                              </a:srgbClr>
                            </a:outerShdw>
                          </a:effectLst>
                        </a:rPr>
                        <a:t>Do things differently</a:t>
                      </a:r>
                      <a:endParaRPr lang="en-US" sz="2400" b="1" dirty="0">
                        <a:solidFill>
                          <a:srgbClr val="FFFF00"/>
                        </a:solidFill>
                        <a:effectLst>
                          <a:outerShdw blurRad="38100" dist="38100" dir="2700000" algn="tl">
                            <a:srgbClr val="000000">
                              <a:alpha val="43137"/>
                            </a:srgbClr>
                          </a:outerShdw>
                        </a:effectLst>
                      </a:endParaRPr>
                    </a:p>
                  </a:txBody>
                  <a:tcPr/>
                </a:tc>
                <a:tc>
                  <a:txBody>
                    <a:bodyPr/>
                    <a:lstStyle/>
                    <a:p>
                      <a:r>
                        <a:rPr lang="en-US" sz="2400" b="1" dirty="0" smtClean="0">
                          <a:effectLst>
                            <a:outerShdw blurRad="38100" dist="38100" dir="2700000" algn="tl">
                              <a:srgbClr val="000000">
                                <a:alpha val="43137"/>
                              </a:srgbClr>
                            </a:outerShdw>
                          </a:effectLst>
                        </a:rPr>
                        <a:t>22.5</a:t>
                      </a:r>
                      <a:endParaRPr lang="en-US" sz="2400" b="1" dirty="0">
                        <a:solidFill>
                          <a:srgbClr val="FFFF00"/>
                        </a:solidFill>
                        <a:effectLst>
                          <a:outerShdw blurRad="38100" dist="38100" dir="2700000" algn="tl">
                            <a:srgbClr val="000000">
                              <a:alpha val="43137"/>
                            </a:srgbClr>
                          </a:outerShdw>
                        </a:effectLst>
                      </a:endParaRPr>
                    </a:p>
                  </a:txBody>
                  <a:tcPr/>
                </a:tc>
                <a:tc>
                  <a:txBody>
                    <a:bodyPr/>
                    <a:lstStyle/>
                    <a:p>
                      <a:r>
                        <a:rPr lang="en-US" sz="2400" b="1" dirty="0" smtClean="0">
                          <a:effectLst>
                            <a:outerShdw blurRad="38100" dist="38100" dir="2700000" algn="tl">
                              <a:srgbClr val="000000">
                                <a:alpha val="43137"/>
                              </a:srgbClr>
                            </a:outerShdw>
                          </a:effectLst>
                        </a:rPr>
                        <a:t>7020 mi</a:t>
                      </a:r>
                      <a:endParaRPr lang="en-US" sz="2400" b="1" dirty="0">
                        <a:solidFill>
                          <a:srgbClr val="FFFF00"/>
                        </a:solidFill>
                        <a:effectLst>
                          <a:outerShdw blurRad="38100" dist="38100" dir="2700000" algn="tl">
                            <a:srgbClr val="000000">
                              <a:alpha val="43137"/>
                            </a:srgbClr>
                          </a:outerShdw>
                        </a:effectLst>
                      </a:endParaRPr>
                    </a:p>
                  </a:txBody>
                  <a:tcPr/>
                </a:tc>
                <a:tc>
                  <a:txBody>
                    <a:bodyPr/>
                    <a:lstStyle/>
                    <a:p>
                      <a:r>
                        <a:rPr lang="en-US" sz="2400" b="1" dirty="0" smtClean="0">
                          <a:effectLst>
                            <a:outerShdw blurRad="38100" dist="38100" dir="2700000" algn="tl">
                              <a:srgbClr val="000000">
                                <a:alpha val="43137"/>
                              </a:srgbClr>
                            </a:outerShdw>
                          </a:effectLst>
                        </a:rPr>
                        <a:t>281 gal</a:t>
                      </a:r>
                      <a:endParaRPr lang="en-US" sz="2400" b="1" dirty="0">
                        <a:solidFill>
                          <a:srgbClr val="FFFF00"/>
                        </a:solidFill>
                        <a:effectLst>
                          <a:outerShdw blurRad="38100" dist="38100" dir="2700000" algn="tl">
                            <a:srgbClr val="000000">
                              <a:alpha val="43137"/>
                            </a:srgbClr>
                          </a:outerShdw>
                        </a:effectLst>
                      </a:endParaRPr>
                    </a:p>
                  </a:txBody>
                  <a:tcPr/>
                </a:tc>
                <a:tc>
                  <a:txBody>
                    <a:bodyPr/>
                    <a:lstStyle/>
                    <a:p>
                      <a:r>
                        <a:rPr lang="en-US" sz="2400" b="1" dirty="0" smtClean="0">
                          <a:effectLst>
                            <a:outerShdw blurRad="38100" dist="38100" dir="2700000" algn="tl">
                              <a:srgbClr val="000000">
                                <a:alpha val="43137"/>
                              </a:srgbClr>
                            </a:outerShdw>
                          </a:effectLst>
                        </a:rPr>
                        <a:t>$1053</a:t>
                      </a:r>
                      <a:endParaRPr lang="en-US" sz="2400" b="1" dirty="0">
                        <a:solidFill>
                          <a:srgbClr val="FFFF00"/>
                        </a:solidFill>
                        <a:effectLst>
                          <a:outerShdw blurRad="38100" dist="38100" dir="2700000" algn="tl">
                            <a:srgbClr val="000000">
                              <a:alpha val="43137"/>
                            </a:srgbClr>
                          </a:outerShdw>
                        </a:effectLst>
                      </a:endParaRPr>
                    </a:p>
                  </a:txBody>
                  <a:tcPr/>
                </a:tc>
              </a:tr>
            </a:tbl>
          </a:graphicData>
        </a:graphic>
      </p:graphicFrame>
    </p:spTree>
    <p:extLst>
      <p:ext uri="{BB962C8B-B14F-4D97-AF65-F5344CB8AC3E}">
        <p14:creationId xmlns:p14="http://schemas.microsoft.com/office/powerpoint/2010/main" val="115221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vibrantneo.org/wp-content/uploads/2013/07/Vibrant-NEO-Phase-2-Open-House.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9652" t="16085" r="20870" b="10604"/>
          <a:stretch/>
        </p:blipFill>
        <p:spPr>
          <a:xfrm>
            <a:off x="76199" y="152400"/>
            <a:ext cx="8987058" cy="6766560"/>
          </a:xfrm>
          <a:prstGeom prst="rect">
            <a:avLst/>
          </a:prstGeom>
        </p:spPr>
      </p:pic>
      <p:sp>
        <p:nvSpPr>
          <p:cNvPr id="3" name="Oval 2"/>
          <p:cNvSpPr/>
          <p:nvPr/>
        </p:nvSpPr>
        <p:spPr>
          <a:xfrm>
            <a:off x="3429000" y="2819400"/>
            <a:ext cx="914400" cy="60960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429000" y="4648200"/>
            <a:ext cx="914400" cy="60960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696200" y="2819400"/>
            <a:ext cx="1076739" cy="71628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777369" y="4724400"/>
            <a:ext cx="914400" cy="60960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27077" y="2438400"/>
            <a:ext cx="6485302" cy="2677656"/>
          </a:xfrm>
          <a:prstGeom prst="rect">
            <a:avLst/>
          </a:prstGeom>
          <a:solidFill>
            <a:srgbClr val="FFFF00"/>
          </a:solidFill>
          <a:ln w="38100">
            <a:solidFill>
              <a:schemeClr val="tx1"/>
            </a:solidFill>
          </a:ln>
        </p:spPr>
        <p:txBody>
          <a:bodyPr wrap="none" rtlCol="0">
            <a:spAutoFit/>
          </a:bodyPr>
          <a:lstStyle/>
          <a:p>
            <a:r>
              <a:rPr lang="en-US" sz="2800" b="1" u="sng" dirty="0" smtClean="0">
                <a:effectLst>
                  <a:outerShdw blurRad="38100" dist="38100" dir="2700000" algn="tl">
                    <a:srgbClr val="000000">
                      <a:alpha val="43137"/>
                    </a:srgbClr>
                  </a:outerShdw>
                </a:effectLst>
              </a:rPr>
              <a:t>Trend Scenario </a:t>
            </a:r>
            <a:r>
              <a:rPr lang="en-US" sz="2800" b="1" u="sng" dirty="0" err="1" smtClean="0">
                <a:effectLst>
                  <a:outerShdw blurRad="38100" dist="38100" dir="2700000" algn="tl">
                    <a:srgbClr val="000000">
                      <a:alpha val="43137"/>
                    </a:srgbClr>
                  </a:outerShdw>
                </a:effectLst>
              </a:rPr>
              <a:t>vs</a:t>
            </a:r>
            <a:r>
              <a:rPr lang="en-US" sz="2800" b="1" u="sng" dirty="0" smtClean="0">
                <a:effectLst>
                  <a:outerShdw blurRad="38100" dist="38100" dir="2700000" algn="tl">
                    <a:srgbClr val="000000">
                      <a:alpha val="43137"/>
                    </a:srgbClr>
                  </a:outerShdw>
                </a:effectLst>
              </a:rPr>
              <a:t> Do Things Differently</a:t>
            </a:r>
          </a:p>
          <a:p>
            <a:r>
              <a:rPr lang="en-US" sz="2800" b="1" dirty="0" smtClean="0"/>
              <a:t>156,800 fewer abandoned housing units</a:t>
            </a:r>
          </a:p>
          <a:p>
            <a:r>
              <a:rPr lang="en-US" sz="2800" b="1" dirty="0" smtClean="0"/>
              <a:t>155,100 fewer new homes</a:t>
            </a:r>
          </a:p>
          <a:p>
            <a:endParaRPr lang="en-US" sz="2800" b="1" dirty="0"/>
          </a:p>
          <a:p>
            <a:r>
              <a:rPr lang="en-US" sz="2800" b="1" dirty="0" smtClean="0"/>
              <a:t>Does that contemplate new residents will</a:t>
            </a:r>
          </a:p>
          <a:p>
            <a:r>
              <a:rPr lang="en-US" sz="2800" b="1" dirty="0" smtClean="0"/>
              <a:t>live in what might have been abandoned?</a:t>
            </a:r>
            <a:endParaRPr lang="en-US" sz="2800" b="1" dirty="0"/>
          </a:p>
        </p:txBody>
      </p:sp>
    </p:spTree>
    <p:extLst>
      <p:ext uri="{BB962C8B-B14F-4D97-AF65-F5344CB8AC3E}">
        <p14:creationId xmlns:p14="http://schemas.microsoft.com/office/powerpoint/2010/main" val="377163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381000"/>
            <a:ext cx="6426503" cy="2246769"/>
          </a:xfrm>
          <a:prstGeom prst="rect">
            <a:avLst/>
          </a:prstGeom>
          <a:noFill/>
        </p:spPr>
        <p:txBody>
          <a:bodyPr wrap="none" rtlCol="0">
            <a:spAutoFit/>
          </a:bodyPr>
          <a:lstStyle/>
          <a:p>
            <a:r>
              <a:rPr lang="en-US" sz="2800" b="1" dirty="0" smtClean="0"/>
              <a:t>Abandoned homes are likely the result of:</a:t>
            </a:r>
          </a:p>
          <a:p>
            <a:endParaRPr lang="en-US" sz="2800" b="1" dirty="0"/>
          </a:p>
          <a:p>
            <a:pPr marL="514350" indent="-514350">
              <a:buAutoNum type="arabicPeriod"/>
            </a:pPr>
            <a:r>
              <a:rPr lang="en-US" sz="2800" b="1" dirty="0" smtClean="0"/>
              <a:t>economy/jobs</a:t>
            </a:r>
          </a:p>
          <a:p>
            <a:pPr marL="514350" indent="-514350">
              <a:buAutoNum type="arabicPeriod"/>
            </a:pPr>
            <a:r>
              <a:rPr lang="en-US" sz="2800" b="1" dirty="0" smtClean="0"/>
              <a:t>abandonment by those who couldn’t</a:t>
            </a:r>
          </a:p>
          <a:p>
            <a:r>
              <a:rPr lang="en-US" sz="2800" b="1" dirty="0"/>
              <a:t>	</a:t>
            </a:r>
            <a:r>
              <a:rPr lang="en-US" sz="2800" b="1" dirty="0" smtClean="0"/>
              <a:t>afford the mortgage</a:t>
            </a:r>
            <a:endParaRPr lang="en-US" sz="2800" b="1" dirty="0"/>
          </a:p>
        </p:txBody>
      </p:sp>
      <p:sp>
        <p:nvSpPr>
          <p:cNvPr id="3" name="TextBox 2"/>
          <p:cNvSpPr txBox="1"/>
          <p:nvPr/>
        </p:nvSpPr>
        <p:spPr>
          <a:xfrm>
            <a:off x="846151" y="2743200"/>
            <a:ext cx="6738768" cy="1815882"/>
          </a:xfrm>
          <a:prstGeom prst="rect">
            <a:avLst/>
          </a:prstGeom>
          <a:noFill/>
        </p:spPr>
        <p:txBody>
          <a:bodyPr wrap="none" rtlCol="0">
            <a:spAutoFit/>
          </a:bodyPr>
          <a:lstStyle/>
          <a:p>
            <a:r>
              <a:rPr lang="en-US" sz="2800" b="1" dirty="0" smtClean="0"/>
              <a:t>Those who are displaced because of this are</a:t>
            </a:r>
          </a:p>
          <a:p>
            <a:r>
              <a:rPr lang="en-US" sz="2800" b="1" dirty="0" smtClean="0"/>
              <a:t>not likely to purchase another home, but</a:t>
            </a:r>
          </a:p>
          <a:p>
            <a:r>
              <a:rPr lang="en-US" sz="2800" b="1" dirty="0" smtClean="0"/>
              <a:t>would probably find housing in a home or </a:t>
            </a:r>
          </a:p>
          <a:p>
            <a:r>
              <a:rPr lang="en-US" sz="2800" b="1" dirty="0" smtClean="0"/>
              <a:t>apartment in an urban area.</a:t>
            </a:r>
            <a:endParaRPr lang="en-US" sz="2800" b="1" dirty="0"/>
          </a:p>
        </p:txBody>
      </p:sp>
      <p:sp>
        <p:nvSpPr>
          <p:cNvPr id="4" name="TextBox 3"/>
          <p:cNvSpPr txBox="1"/>
          <p:nvPr/>
        </p:nvSpPr>
        <p:spPr>
          <a:xfrm>
            <a:off x="1320244" y="5029200"/>
            <a:ext cx="5698675" cy="954107"/>
          </a:xfrm>
          <a:prstGeom prst="rect">
            <a:avLst/>
          </a:prstGeom>
          <a:noFill/>
        </p:spPr>
        <p:txBody>
          <a:bodyPr wrap="none" rtlCol="0">
            <a:spAutoFit/>
          </a:bodyPr>
          <a:lstStyle/>
          <a:p>
            <a:pPr algn="ctr"/>
            <a:r>
              <a:rPr lang="en-US" sz="2800" b="1" dirty="0" smtClean="0"/>
              <a:t>This “fits in” with the goals of higher </a:t>
            </a:r>
          </a:p>
          <a:p>
            <a:pPr algn="ctr"/>
            <a:r>
              <a:rPr lang="en-US" sz="2800" b="1" dirty="0" smtClean="0"/>
              <a:t>density; smart growth</a:t>
            </a:r>
            <a:endParaRPr lang="en-US" sz="2800" b="1" dirty="0"/>
          </a:p>
        </p:txBody>
      </p:sp>
    </p:spTree>
    <p:extLst>
      <p:ext uri="{BB962C8B-B14F-4D97-AF65-F5344CB8AC3E}">
        <p14:creationId xmlns:p14="http://schemas.microsoft.com/office/powerpoint/2010/main" val="17484858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vibrantneo.org/wp-content/uploads/2013/07/Vibrant-NEO-Phase-2-Open-House.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7565" t="12525" r="18348" b="4624"/>
          <a:stretch/>
        </p:blipFill>
        <p:spPr>
          <a:xfrm>
            <a:off x="228600" y="60960"/>
            <a:ext cx="8568661" cy="6766560"/>
          </a:xfrm>
          <a:prstGeom prst="rect">
            <a:avLst/>
          </a:prstGeom>
        </p:spPr>
      </p:pic>
      <p:pic>
        <p:nvPicPr>
          <p:cNvPr id="5" name="Picture 4" descr="http://vibrantneo.org/wp-content/uploads/2013/07/Vibrant-NEO-Phase-2-Open-House.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9167" t="32313" r="52977" b="55587"/>
          <a:stretch/>
        </p:blipFill>
        <p:spPr>
          <a:xfrm>
            <a:off x="76200" y="2039510"/>
            <a:ext cx="8960043" cy="2377440"/>
          </a:xfrm>
          <a:prstGeom prst="rect">
            <a:avLst/>
          </a:prstGeom>
          <a:ln w="38100">
            <a:solidFill>
              <a:schemeClr val="tx1"/>
            </a:solidFill>
          </a:ln>
        </p:spPr>
      </p:pic>
      <p:sp>
        <p:nvSpPr>
          <p:cNvPr id="3" name="TextBox 2"/>
          <p:cNvSpPr txBox="1"/>
          <p:nvPr/>
        </p:nvSpPr>
        <p:spPr>
          <a:xfrm>
            <a:off x="328789" y="2514600"/>
            <a:ext cx="8468472" cy="2677656"/>
          </a:xfrm>
          <a:prstGeom prst="rect">
            <a:avLst/>
          </a:prstGeom>
          <a:solidFill>
            <a:srgbClr val="FFFF00"/>
          </a:solidFill>
          <a:ln w="38100">
            <a:solidFill>
              <a:schemeClr val="tx1"/>
            </a:solidFill>
          </a:ln>
        </p:spPr>
        <p:txBody>
          <a:bodyPr wrap="none" rtlCol="0">
            <a:spAutoFit/>
          </a:bodyPr>
          <a:lstStyle/>
          <a:p>
            <a:r>
              <a:rPr lang="en-US" sz="2800" b="1" dirty="0" smtClean="0"/>
              <a:t>“These new homes….are often occupied by residents…</a:t>
            </a:r>
          </a:p>
          <a:p>
            <a:r>
              <a:rPr lang="en-US" sz="2800" b="1" dirty="0" smtClean="0"/>
              <a:t>already living elsewhere in the region.…and no one </a:t>
            </a:r>
          </a:p>
          <a:p>
            <a:r>
              <a:rPr lang="en-US" sz="2800" b="1" dirty="0" smtClean="0"/>
              <a:t>moves in to fill the gaps….the result is abandonment….”</a:t>
            </a:r>
          </a:p>
          <a:p>
            <a:endParaRPr lang="en-US" sz="2800" b="1" dirty="0"/>
          </a:p>
          <a:p>
            <a:pPr algn="ctr"/>
            <a:r>
              <a:rPr lang="en-US" sz="2800" b="1" dirty="0" smtClean="0"/>
              <a:t>What lender will finance those who abandon </a:t>
            </a:r>
          </a:p>
          <a:p>
            <a:pPr algn="ctr"/>
            <a:r>
              <a:rPr lang="en-US" sz="2800" b="1" dirty="0" smtClean="0"/>
              <a:t>their last property?</a:t>
            </a:r>
            <a:endParaRPr lang="en-US" sz="2800" b="1" dirty="0"/>
          </a:p>
        </p:txBody>
      </p:sp>
    </p:spTree>
    <p:extLst>
      <p:ext uri="{BB962C8B-B14F-4D97-AF65-F5344CB8AC3E}">
        <p14:creationId xmlns:p14="http://schemas.microsoft.com/office/powerpoint/2010/main" val="147038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023" y="304800"/>
            <a:ext cx="8755987" cy="3970318"/>
          </a:xfrm>
          <a:prstGeom prst="rect">
            <a:avLst/>
          </a:prstGeom>
          <a:noFill/>
        </p:spPr>
        <p:txBody>
          <a:bodyPr wrap="none" rtlCol="0">
            <a:spAutoFit/>
          </a:bodyPr>
          <a:lstStyle/>
          <a:p>
            <a:r>
              <a:rPr lang="en-US" sz="2800" b="1" dirty="0" smtClean="0"/>
              <a:t>On Feb 1, 2011 representatives from NEOSCC and HUD</a:t>
            </a:r>
          </a:p>
          <a:p>
            <a:r>
              <a:rPr lang="en-US" sz="2800" b="1" dirty="0" smtClean="0"/>
              <a:t>signed a cooperative agreement. </a:t>
            </a:r>
          </a:p>
          <a:p>
            <a:endParaRPr lang="en-US" sz="2800" b="1" dirty="0"/>
          </a:p>
          <a:p>
            <a:r>
              <a:rPr lang="en-US" sz="2800" b="1" dirty="0" smtClean="0"/>
              <a:t>“Because this is a Cooperative Agreement, </a:t>
            </a:r>
            <a:r>
              <a:rPr lang="en-US" sz="2800" b="1" dirty="0" smtClean="0">
                <a:solidFill>
                  <a:srgbClr val="FF0000"/>
                </a:solidFill>
                <a:effectLst>
                  <a:outerShdw blurRad="38100" dist="38100" dir="2700000" algn="tl">
                    <a:srgbClr val="000000">
                      <a:alpha val="43137"/>
                    </a:srgbClr>
                  </a:outerShdw>
                </a:effectLst>
              </a:rPr>
              <a:t>HUD intends</a:t>
            </a:r>
          </a:p>
          <a:p>
            <a:r>
              <a:rPr lang="en-US" sz="2800" b="1" dirty="0" smtClean="0">
                <a:solidFill>
                  <a:srgbClr val="FF0000"/>
                </a:solidFill>
                <a:effectLst>
                  <a:outerShdw blurRad="38100" dist="38100" dir="2700000" algn="tl">
                    <a:srgbClr val="000000">
                      <a:alpha val="43137"/>
                    </a:srgbClr>
                  </a:outerShdw>
                </a:effectLst>
              </a:rPr>
              <a:t>to have substantial involvement </a:t>
            </a:r>
            <a:r>
              <a:rPr lang="en-US" sz="2800" b="1" dirty="0" smtClean="0"/>
              <a:t>in the review,</a:t>
            </a:r>
          </a:p>
          <a:p>
            <a:r>
              <a:rPr lang="en-US" sz="2800" b="1" dirty="0" smtClean="0"/>
              <a:t>development, and </a:t>
            </a:r>
            <a:r>
              <a:rPr lang="en-US" sz="2800" b="1" dirty="0" smtClean="0">
                <a:solidFill>
                  <a:srgbClr val="FF0000"/>
                </a:solidFill>
                <a:effectLst>
                  <a:outerShdw blurRad="38100" dist="38100" dir="2700000" algn="tl">
                    <a:srgbClr val="000000">
                      <a:alpha val="43137"/>
                    </a:srgbClr>
                  </a:outerShdw>
                </a:effectLst>
              </a:rPr>
              <a:t>approval</a:t>
            </a:r>
            <a:r>
              <a:rPr lang="en-US" sz="2800" b="1" dirty="0" smtClean="0"/>
              <a:t> of all aspects of the work…</a:t>
            </a:r>
          </a:p>
          <a:p>
            <a:r>
              <a:rPr lang="en-US" sz="2800" b="1" dirty="0" smtClean="0">
                <a:solidFill>
                  <a:srgbClr val="FF0000"/>
                </a:solidFill>
                <a:effectLst>
                  <a:outerShdw blurRad="38100" dist="38100" dir="2700000" algn="tl">
                    <a:srgbClr val="000000">
                      <a:alpha val="43137"/>
                    </a:srgbClr>
                  </a:outerShdw>
                </a:effectLst>
              </a:rPr>
              <a:t>may include…Review </a:t>
            </a:r>
            <a:r>
              <a:rPr lang="en-US" sz="2800" b="1" dirty="0" smtClean="0"/>
              <a:t>and provide scientific and technical </a:t>
            </a:r>
          </a:p>
          <a:p>
            <a:r>
              <a:rPr lang="en-US" sz="2800" b="1" dirty="0" smtClean="0"/>
              <a:t>recommendations on the final study report, including</a:t>
            </a:r>
          </a:p>
          <a:p>
            <a:r>
              <a:rPr lang="en-US" sz="2800" b="1" dirty="0" smtClean="0">
                <a:solidFill>
                  <a:srgbClr val="FF0000"/>
                </a:solidFill>
                <a:effectLst>
                  <a:outerShdw blurRad="38100" dist="38100" dir="2700000" algn="tl">
                    <a:srgbClr val="000000">
                      <a:alpha val="43137"/>
                    </a:srgbClr>
                  </a:outerShdw>
                </a:effectLst>
              </a:rPr>
              <a:t>final interpretation of study results. (Page 19)</a:t>
            </a:r>
            <a:endParaRPr lang="en-US" sz="2800"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126023" y="4572000"/>
            <a:ext cx="8830046" cy="1815882"/>
          </a:xfrm>
          <a:prstGeom prst="rect">
            <a:avLst/>
          </a:prstGeom>
          <a:noFill/>
        </p:spPr>
        <p:txBody>
          <a:bodyPr wrap="none" rtlCol="0">
            <a:spAutoFit/>
          </a:bodyPr>
          <a:lstStyle/>
          <a:p>
            <a:r>
              <a:rPr lang="en-US" sz="2800" b="1" dirty="0" smtClean="0"/>
              <a:t>The Grantee…certifies to HUD that it shall administer its </a:t>
            </a:r>
          </a:p>
          <a:p>
            <a:r>
              <a:rPr lang="en-US" sz="2800" b="1" dirty="0" smtClean="0"/>
              <a:t>grant in a manner that affirmatively furthers fair housing..</a:t>
            </a:r>
          </a:p>
          <a:p>
            <a:r>
              <a:rPr lang="en-US" sz="2800" b="1" dirty="0" smtClean="0"/>
              <a:t>(Page 18)</a:t>
            </a:r>
          </a:p>
          <a:p>
            <a:endParaRPr lang="en-US" sz="2800" b="1" dirty="0"/>
          </a:p>
        </p:txBody>
      </p:sp>
    </p:spTree>
    <p:extLst>
      <p:ext uri="{BB962C8B-B14F-4D97-AF65-F5344CB8AC3E}">
        <p14:creationId xmlns:p14="http://schemas.microsoft.com/office/powerpoint/2010/main" val="3845781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deral Register | Affirmatively Furthering Fair Housing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9565" t="16796" r="20609" b="58150"/>
          <a:stretch/>
        </p:blipFill>
        <p:spPr>
          <a:xfrm>
            <a:off x="228600" y="76200"/>
            <a:ext cx="8578732" cy="2194560"/>
          </a:xfrm>
          <a:prstGeom prst="rect">
            <a:avLst/>
          </a:prstGeom>
        </p:spPr>
      </p:pic>
      <p:sp>
        <p:nvSpPr>
          <p:cNvPr id="3" name="TextBox 2"/>
          <p:cNvSpPr txBox="1"/>
          <p:nvPr/>
        </p:nvSpPr>
        <p:spPr>
          <a:xfrm>
            <a:off x="243177" y="5471851"/>
            <a:ext cx="6617389" cy="646331"/>
          </a:xfrm>
          <a:prstGeom prst="rect">
            <a:avLst/>
          </a:prstGeom>
          <a:solidFill>
            <a:srgbClr val="66FF33"/>
          </a:solidFill>
          <a:ln w="38100">
            <a:solidFill>
              <a:schemeClr val="tx1"/>
            </a:solidFill>
          </a:ln>
        </p:spPr>
        <p:txBody>
          <a:bodyPr wrap="none" rtlCol="0">
            <a:spAutoFit/>
          </a:bodyPr>
          <a:lstStyle/>
          <a:p>
            <a:r>
              <a:rPr lang="en-US" b="1" u="sng" dirty="0" smtClean="0"/>
              <a:t>https://www.federalregister.gov/articles/2013/07/19/2013-16751/</a:t>
            </a:r>
          </a:p>
          <a:p>
            <a:r>
              <a:rPr lang="en-US" b="1" u="sng" dirty="0" smtClean="0"/>
              <a:t>affirmatively-furthering-fair-housing</a:t>
            </a:r>
            <a:endParaRPr lang="en-US" b="1" dirty="0"/>
          </a:p>
        </p:txBody>
      </p:sp>
      <p:sp>
        <p:nvSpPr>
          <p:cNvPr id="4" name="TextBox 3"/>
          <p:cNvSpPr txBox="1"/>
          <p:nvPr/>
        </p:nvSpPr>
        <p:spPr>
          <a:xfrm>
            <a:off x="63125" y="3048000"/>
            <a:ext cx="8933536" cy="1815882"/>
          </a:xfrm>
          <a:prstGeom prst="rect">
            <a:avLst/>
          </a:prstGeom>
          <a:noFill/>
        </p:spPr>
        <p:txBody>
          <a:bodyPr wrap="none" rtlCol="0">
            <a:spAutoFit/>
          </a:bodyPr>
          <a:lstStyle/>
          <a:p>
            <a:r>
              <a:rPr lang="en-US" sz="2800" b="1" dirty="0" smtClean="0"/>
              <a:t>“Incorporating, explicitly, fair housing planning processes…</a:t>
            </a:r>
          </a:p>
          <a:p>
            <a:r>
              <a:rPr lang="en-US" sz="2800" b="1" dirty="0" smtClean="0"/>
              <a:t>incorporates fair housing priorities and concerns more</a:t>
            </a:r>
          </a:p>
          <a:p>
            <a:r>
              <a:rPr lang="en-US" sz="2800" b="1" dirty="0" smtClean="0"/>
              <a:t>effectively into housing, community development, land-</a:t>
            </a:r>
          </a:p>
          <a:p>
            <a:r>
              <a:rPr lang="en-US" sz="2800" b="1" dirty="0" smtClean="0"/>
              <a:t>use…that influence how communities and regions grow….”</a:t>
            </a:r>
            <a:endParaRPr lang="en-US" sz="2800" b="1" dirty="0"/>
          </a:p>
        </p:txBody>
      </p:sp>
      <p:sp>
        <p:nvSpPr>
          <p:cNvPr id="5" name="TextBox 4"/>
          <p:cNvSpPr txBox="1"/>
          <p:nvPr/>
        </p:nvSpPr>
        <p:spPr>
          <a:xfrm>
            <a:off x="952663" y="2362200"/>
            <a:ext cx="7130606" cy="523220"/>
          </a:xfrm>
          <a:prstGeom prst="rect">
            <a:avLst/>
          </a:prstGeom>
          <a:noFill/>
        </p:spPr>
        <p:txBody>
          <a:bodyPr wrap="none" rtlCol="0">
            <a:spAutoFit/>
          </a:bodyPr>
          <a:lstStyle/>
          <a:p>
            <a:r>
              <a:rPr lang="en-US" sz="2800" b="1" dirty="0" smtClean="0"/>
              <a:t>Gathering information at the census tract level</a:t>
            </a:r>
            <a:endParaRPr lang="en-US" sz="2800" b="1" dirty="0"/>
          </a:p>
        </p:txBody>
      </p:sp>
    </p:spTree>
    <p:extLst>
      <p:ext uri="{BB962C8B-B14F-4D97-AF65-F5344CB8AC3E}">
        <p14:creationId xmlns:p14="http://schemas.microsoft.com/office/powerpoint/2010/main" val="3627883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534400" cy="3539430"/>
          </a:xfrm>
          <a:prstGeom prst="rect">
            <a:avLst/>
          </a:prstGeom>
        </p:spPr>
        <p:txBody>
          <a:bodyPr wrap="square">
            <a:spAutoFit/>
          </a:bodyPr>
          <a:lstStyle/>
          <a:p>
            <a:pPr algn="ctr"/>
            <a:r>
              <a:rPr lang="en-US" sz="2800" b="1" dirty="0"/>
              <a:t>HOW WILL THIS PROJECT BE SUSTAINED </a:t>
            </a:r>
            <a:endParaRPr lang="en-US" sz="2800" b="1" dirty="0" smtClean="0"/>
          </a:p>
          <a:p>
            <a:pPr algn="ctr"/>
            <a:r>
              <a:rPr lang="en-US" sz="2800" b="1" dirty="0" smtClean="0"/>
              <a:t>ONCE </a:t>
            </a:r>
            <a:r>
              <a:rPr lang="en-US" sz="2800" b="1" dirty="0"/>
              <a:t>NEOSCC GOES AWAY</a:t>
            </a:r>
            <a:r>
              <a:rPr lang="en-US" sz="2800" b="1" dirty="0" smtClean="0"/>
              <a:t>?</a:t>
            </a:r>
          </a:p>
          <a:p>
            <a:pPr algn="ctr"/>
            <a:endParaRPr lang="en-US" sz="2800" b="1" dirty="0"/>
          </a:p>
          <a:p>
            <a:r>
              <a:rPr lang="en-US" sz="2800" b="1" dirty="0" smtClean="0"/>
              <a:t>“Sustaining </a:t>
            </a:r>
            <a:r>
              <a:rPr lang="en-US" sz="2800" b="1" dirty="0"/>
              <a:t>VibrantNEO 2040 beyond the organizational life of NEOSCC will be </a:t>
            </a:r>
            <a:r>
              <a:rPr lang="en-US" sz="2800" b="1" dirty="0" smtClean="0"/>
              <a:t>the responsibility </a:t>
            </a:r>
            <a:r>
              <a:rPr lang="en-US" sz="2800" b="1" dirty="0"/>
              <a:t>of the NEOSCC Board and the Northeast Ohioans who support the </a:t>
            </a:r>
            <a:r>
              <a:rPr lang="en-US" sz="2800" b="1" dirty="0" smtClean="0"/>
              <a:t>continued effort </a:t>
            </a:r>
            <a:r>
              <a:rPr lang="en-US" sz="2800" b="1" dirty="0"/>
              <a:t>for a more </a:t>
            </a:r>
            <a:r>
              <a:rPr lang="en-US" sz="2800" b="1" u="sng" dirty="0">
                <a:solidFill>
                  <a:srgbClr val="FF0000"/>
                </a:solidFill>
                <a:effectLst>
                  <a:outerShdw blurRad="38100" dist="38100" dir="2700000" algn="tl">
                    <a:srgbClr val="000000">
                      <a:alpha val="43137"/>
                    </a:srgbClr>
                  </a:outerShdw>
                </a:effectLst>
              </a:rPr>
              <a:t>vibrant, resilient and sustainable</a:t>
            </a:r>
            <a:r>
              <a:rPr lang="en-US" sz="2800" b="1" dirty="0"/>
              <a:t> region</a:t>
            </a:r>
            <a:r>
              <a:rPr lang="en-US" sz="2800" b="1" dirty="0" smtClean="0"/>
              <a:t>.”</a:t>
            </a:r>
            <a:endParaRPr lang="en-US" sz="2800" b="1" dirty="0"/>
          </a:p>
        </p:txBody>
      </p:sp>
      <p:sp>
        <p:nvSpPr>
          <p:cNvPr id="3" name="TextBox 2"/>
          <p:cNvSpPr txBox="1"/>
          <p:nvPr/>
        </p:nvSpPr>
        <p:spPr>
          <a:xfrm>
            <a:off x="381000" y="6019800"/>
            <a:ext cx="8463920" cy="369332"/>
          </a:xfrm>
          <a:prstGeom prst="rect">
            <a:avLst/>
          </a:prstGeom>
          <a:solidFill>
            <a:srgbClr val="66FF33"/>
          </a:solidFill>
          <a:ln w="38100">
            <a:solidFill>
              <a:schemeClr val="tx1"/>
            </a:solidFill>
          </a:ln>
        </p:spPr>
        <p:txBody>
          <a:bodyPr wrap="none" rtlCol="0">
            <a:spAutoFit/>
          </a:bodyPr>
          <a:lstStyle/>
          <a:p>
            <a:r>
              <a:rPr lang="en-US" b="1" dirty="0" smtClean="0"/>
              <a:t>http://vibrantneo.org/wp-content/uploads/2012/09/NEOSCC_VNEO_FAQ_070513.pdf</a:t>
            </a:r>
            <a:endParaRPr lang="en-US" b="1" dirty="0"/>
          </a:p>
        </p:txBody>
      </p:sp>
      <p:sp>
        <p:nvSpPr>
          <p:cNvPr id="4" name="TextBox 3"/>
          <p:cNvSpPr txBox="1"/>
          <p:nvPr/>
        </p:nvSpPr>
        <p:spPr>
          <a:xfrm>
            <a:off x="914400" y="4277635"/>
            <a:ext cx="6781023" cy="954107"/>
          </a:xfrm>
          <a:prstGeom prst="rect">
            <a:avLst/>
          </a:prstGeom>
          <a:noFill/>
        </p:spPr>
        <p:txBody>
          <a:bodyPr wrap="none" rtlCol="0">
            <a:spAutoFit/>
          </a:bodyPr>
          <a:lstStyle/>
          <a:p>
            <a:pPr algn="ctr"/>
            <a:r>
              <a:rPr lang="en-US" sz="2800" b="1" dirty="0" smtClean="0"/>
              <a:t>Perhaps clues can be found in recent actions</a:t>
            </a:r>
          </a:p>
          <a:p>
            <a:pPr algn="ctr"/>
            <a:r>
              <a:rPr lang="en-US" sz="2800" b="1" dirty="0" smtClean="0"/>
              <a:t>take by the NOACA Board of Directors</a:t>
            </a:r>
            <a:endParaRPr lang="en-US" sz="2800" b="1" dirty="0"/>
          </a:p>
        </p:txBody>
      </p:sp>
    </p:spTree>
    <p:extLst>
      <p:ext uri="{BB962C8B-B14F-4D97-AF65-F5344CB8AC3E}">
        <p14:creationId xmlns:p14="http://schemas.microsoft.com/office/powerpoint/2010/main" val="4136168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brant NEO | A NEOSCC Initiative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21478" t="15871" r="62000" b="68257"/>
          <a:stretch/>
        </p:blipFill>
        <p:spPr>
          <a:xfrm>
            <a:off x="3352800" y="1143000"/>
            <a:ext cx="1510748" cy="886524"/>
          </a:xfrm>
          <a:prstGeom prst="rect">
            <a:avLst/>
          </a:prstGeom>
        </p:spPr>
      </p:pic>
      <p:sp>
        <p:nvSpPr>
          <p:cNvPr id="3" name="TextBox 2"/>
          <p:cNvSpPr txBox="1"/>
          <p:nvPr/>
        </p:nvSpPr>
        <p:spPr>
          <a:xfrm>
            <a:off x="1524000" y="1371600"/>
            <a:ext cx="1474506" cy="584775"/>
          </a:xfrm>
          <a:prstGeom prst="rect">
            <a:avLst/>
          </a:prstGeom>
          <a:noFill/>
        </p:spPr>
        <p:txBody>
          <a:bodyPr wrap="none" rtlCol="0">
            <a:spAutoFit/>
          </a:bodyPr>
          <a:lstStyle/>
          <a:p>
            <a:r>
              <a:rPr lang="en-US" sz="3200" b="1" dirty="0" smtClean="0"/>
              <a:t>What is</a:t>
            </a:r>
            <a:endParaRPr lang="en-US" sz="3200" b="1" dirty="0"/>
          </a:p>
        </p:txBody>
      </p:sp>
      <p:sp>
        <p:nvSpPr>
          <p:cNvPr id="4" name="TextBox 3"/>
          <p:cNvSpPr txBox="1"/>
          <p:nvPr/>
        </p:nvSpPr>
        <p:spPr>
          <a:xfrm>
            <a:off x="5328699" y="1293874"/>
            <a:ext cx="1877437" cy="584775"/>
          </a:xfrm>
          <a:prstGeom prst="rect">
            <a:avLst/>
          </a:prstGeom>
          <a:noFill/>
        </p:spPr>
        <p:txBody>
          <a:bodyPr wrap="none" rtlCol="0">
            <a:spAutoFit/>
          </a:bodyPr>
          <a:lstStyle/>
          <a:p>
            <a:r>
              <a:rPr lang="en-US" sz="3200" b="1" dirty="0" smtClean="0"/>
              <a:t>all about?</a:t>
            </a:r>
            <a:endParaRPr lang="en-US" sz="3200" b="1" dirty="0"/>
          </a:p>
        </p:txBody>
      </p:sp>
      <p:sp>
        <p:nvSpPr>
          <p:cNvPr id="5" name="TextBox 4"/>
          <p:cNvSpPr txBox="1"/>
          <p:nvPr/>
        </p:nvSpPr>
        <p:spPr>
          <a:xfrm>
            <a:off x="457200" y="2590800"/>
            <a:ext cx="8568179" cy="954107"/>
          </a:xfrm>
          <a:prstGeom prst="rect">
            <a:avLst/>
          </a:prstGeom>
          <a:noFill/>
        </p:spPr>
        <p:txBody>
          <a:bodyPr wrap="none" rtlCol="0">
            <a:spAutoFit/>
          </a:bodyPr>
          <a:lstStyle/>
          <a:p>
            <a:r>
              <a:rPr lang="en-US" sz="2800" b="1" dirty="0" smtClean="0"/>
              <a:t>“NEOSCC’s </a:t>
            </a:r>
            <a:r>
              <a:rPr lang="en-US" sz="2800" b="1" dirty="0"/>
              <a:t>mission is to create conditions for a more </a:t>
            </a:r>
            <a:endParaRPr lang="en-US" sz="2800" b="1" dirty="0" smtClean="0"/>
          </a:p>
          <a:p>
            <a:r>
              <a:rPr lang="en-US" sz="2800" b="1" u="sng" dirty="0" smtClean="0">
                <a:solidFill>
                  <a:srgbClr val="FF0000"/>
                </a:solidFill>
                <a:effectLst>
                  <a:outerShdw blurRad="38100" dist="38100" dir="2700000" algn="tl">
                    <a:srgbClr val="000000">
                      <a:alpha val="43137"/>
                    </a:srgbClr>
                  </a:outerShdw>
                </a:effectLst>
              </a:rPr>
              <a:t>VIBRANT</a:t>
            </a:r>
            <a:r>
              <a:rPr lang="en-US" sz="2800" b="1" u="sng" dirty="0">
                <a:solidFill>
                  <a:srgbClr val="FF0000"/>
                </a:solidFill>
                <a:effectLst>
                  <a:outerShdw blurRad="38100" dist="38100" dir="2700000" algn="tl">
                    <a:srgbClr val="000000">
                      <a:alpha val="43137"/>
                    </a:srgbClr>
                  </a:outerShdw>
                </a:effectLst>
              </a:rPr>
              <a:t>, RESILIENT, and SUSTAINABLE </a:t>
            </a:r>
            <a:r>
              <a:rPr lang="en-US" sz="2800" b="1" dirty="0"/>
              <a:t>Northeast </a:t>
            </a:r>
            <a:r>
              <a:rPr lang="en-US" sz="2800" b="1" dirty="0" smtClean="0"/>
              <a:t>Ohio” </a:t>
            </a:r>
            <a:endParaRPr lang="en-US" sz="2800" b="1" dirty="0"/>
          </a:p>
        </p:txBody>
      </p:sp>
      <p:sp>
        <p:nvSpPr>
          <p:cNvPr id="6" name="TextBox 5"/>
          <p:cNvSpPr txBox="1"/>
          <p:nvPr/>
        </p:nvSpPr>
        <p:spPr>
          <a:xfrm>
            <a:off x="457200" y="5867400"/>
            <a:ext cx="3877472" cy="369332"/>
          </a:xfrm>
          <a:prstGeom prst="rect">
            <a:avLst/>
          </a:prstGeom>
          <a:solidFill>
            <a:srgbClr val="66FF33"/>
          </a:solidFill>
          <a:ln w="38100">
            <a:solidFill>
              <a:schemeClr val="tx1"/>
            </a:solidFill>
          </a:ln>
        </p:spPr>
        <p:txBody>
          <a:bodyPr wrap="none" rtlCol="0">
            <a:spAutoFit/>
          </a:bodyPr>
          <a:lstStyle/>
          <a:p>
            <a:r>
              <a:rPr lang="en-US" b="1" dirty="0"/>
              <a:t>http://vibrantneo.org/neoscc/history/</a:t>
            </a:r>
          </a:p>
        </p:txBody>
      </p:sp>
      <p:sp>
        <p:nvSpPr>
          <p:cNvPr id="7" name="TextBox 6"/>
          <p:cNvSpPr txBox="1"/>
          <p:nvPr/>
        </p:nvSpPr>
        <p:spPr>
          <a:xfrm>
            <a:off x="228600" y="3962400"/>
            <a:ext cx="8524385" cy="1384995"/>
          </a:xfrm>
          <a:prstGeom prst="rect">
            <a:avLst/>
          </a:prstGeom>
          <a:noFill/>
        </p:spPr>
        <p:txBody>
          <a:bodyPr wrap="none" rtlCol="0">
            <a:spAutoFit/>
          </a:bodyPr>
          <a:lstStyle/>
          <a:p>
            <a:r>
              <a:rPr lang="en-US" sz="2800" b="1" dirty="0" smtClean="0"/>
              <a:t>…for </a:t>
            </a:r>
            <a:r>
              <a:rPr lang="en-US" sz="2800" b="1" dirty="0"/>
              <a:t>a 12-county planning area comprised of Ashtabula</a:t>
            </a:r>
            <a:r>
              <a:rPr lang="en-US" sz="2800" b="1" dirty="0" smtClean="0"/>
              <a:t>,</a:t>
            </a:r>
          </a:p>
          <a:p>
            <a:r>
              <a:rPr lang="en-US" sz="2800" b="1" dirty="0" smtClean="0"/>
              <a:t> </a:t>
            </a:r>
            <a:r>
              <a:rPr lang="en-US" sz="2800" b="1" dirty="0"/>
              <a:t>Cuyahoga, </a:t>
            </a:r>
            <a:r>
              <a:rPr lang="en-US" sz="2800" b="1" dirty="0" smtClean="0"/>
              <a:t>Geauga</a:t>
            </a:r>
            <a:r>
              <a:rPr lang="en-US" sz="2800" b="1" dirty="0"/>
              <a:t>, Lake, Lorain, Mahoning, Medina, </a:t>
            </a:r>
            <a:endParaRPr lang="en-US" sz="2800" b="1" dirty="0" smtClean="0"/>
          </a:p>
          <a:p>
            <a:r>
              <a:rPr lang="en-US" sz="2800" b="1" dirty="0" smtClean="0"/>
              <a:t>Portage</a:t>
            </a:r>
            <a:r>
              <a:rPr lang="en-US" sz="2800" b="1" dirty="0"/>
              <a:t>, Summit, Stark, Trumbull </a:t>
            </a:r>
            <a:r>
              <a:rPr lang="en-US" sz="2800" b="1" dirty="0" smtClean="0"/>
              <a:t>and </a:t>
            </a:r>
            <a:r>
              <a:rPr lang="en-US" sz="2800" b="1" dirty="0"/>
              <a:t>Wayne counties.</a:t>
            </a:r>
          </a:p>
        </p:txBody>
      </p:sp>
    </p:spTree>
    <p:extLst>
      <p:ext uri="{BB962C8B-B14F-4D97-AF65-F5344CB8AC3E}">
        <p14:creationId xmlns:p14="http://schemas.microsoft.com/office/powerpoint/2010/main" val="35925569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192499" cy="1384995"/>
          </a:xfrm>
          <a:prstGeom prst="rect">
            <a:avLst/>
          </a:prstGeom>
          <a:noFill/>
        </p:spPr>
        <p:txBody>
          <a:bodyPr wrap="none" rtlCol="0">
            <a:spAutoFit/>
          </a:bodyPr>
          <a:lstStyle/>
          <a:p>
            <a:r>
              <a:rPr lang="en-US" sz="2800" b="1" dirty="0" smtClean="0"/>
              <a:t>June 6, 2013 NOACA Board of Directors entered into a</a:t>
            </a:r>
          </a:p>
          <a:p>
            <a:r>
              <a:rPr lang="en-US" sz="2800" b="1" dirty="0" smtClean="0"/>
              <a:t>contract with Parsons Brinckerhoff, Inc. in an amount</a:t>
            </a:r>
          </a:p>
          <a:p>
            <a:r>
              <a:rPr lang="en-US" sz="2800" b="1" dirty="0" smtClean="0"/>
              <a:t>not to exceed $109,231.</a:t>
            </a:r>
            <a:endParaRPr lang="en-US" sz="2800" b="1" dirty="0"/>
          </a:p>
        </p:txBody>
      </p:sp>
      <p:sp>
        <p:nvSpPr>
          <p:cNvPr id="3" name="TextBox 2"/>
          <p:cNvSpPr txBox="1"/>
          <p:nvPr/>
        </p:nvSpPr>
        <p:spPr>
          <a:xfrm>
            <a:off x="2286000" y="171630"/>
            <a:ext cx="3855094" cy="523220"/>
          </a:xfrm>
          <a:prstGeom prst="rect">
            <a:avLst/>
          </a:prstGeom>
          <a:noFill/>
          <a:ln w="38100">
            <a:solidFill>
              <a:schemeClr val="tx1"/>
            </a:solidFill>
          </a:ln>
        </p:spPr>
        <p:txBody>
          <a:bodyPr wrap="none" rtlCol="0">
            <a:spAutoFit/>
          </a:bodyPr>
          <a:lstStyle/>
          <a:p>
            <a:r>
              <a:rPr lang="en-US" sz="2800" b="1" dirty="0" smtClean="0"/>
              <a:t>Resolution No. 2013-020</a:t>
            </a:r>
            <a:endParaRPr lang="en-US" sz="2800" b="1" dirty="0"/>
          </a:p>
        </p:txBody>
      </p:sp>
      <p:sp>
        <p:nvSpPr>
          <p:cNvPr id="4" name="TextBox 3"/>
          <p:cNvSpPr txBox="1"/>
          <p:nvPr/>
        </p:nvSpPr>
        <p:spPr>
          <a:xfrm>
            <a:off x="389792" y="2176790"/>
            <a:ext cx="8450968" cy="3970318"/>
          </a:xfrm>
          <a:prstGeom prst="rect">
            <a:avLst/>
          </a:prstGeom>
          <a:noFill/>
        </p:spPr>
        <p:txBody>
          <a:bodyPr wrap="none" rtlCol="0">
            <a:spAutoFit/>
          </a:bodyPr>
          <a:lstStyle/>
          <a:p>
            <a:r>
              <a:rPr lang="en-US" sz="2800" b="1" dirty="0" smtClean="0"/>
              <a:t>Proposed scope of services:</a:t>
            </a:r>
          </a:p>
          <a:p>
            <a:endParaRPr lang="en-US" sz="2800" b="1" dirty="0"/>
          </a:p>
          <a:p>
            <a:pPr marL="457200" indent="-457200">
              <a:buFont typeface="Arial" panose="020B0604020202020204" pitchFamily="34" charset="0"/>
              <a:buChar char="•"/>
            </a:pPr>
            <a:r>
              <a:rPr lang="en-US" sz="2800" b="1" dirty="0" smtClean="0"/>
              <a:t>Visioning; public meetings, open houses, surveys….</a:t>
            </a:r>
          </a:p>
          <a:p>
            <a:pPr marL="457200" indent="-457200">
              <a:buFont typeface="Arial" panose="020B0604020202020204" pitchFamily="34" charset="0"/>
              <a:buChar char="•"/>
            </a:pPr>
            <a:r>
              <a:rPr lang="en-US" sz="2800" b="1" dirty="0" smtClean="0"/>
              <a:t>Plan Development</a:t>
            </a:r>
          </a:p>
          <a:p>
            <a:r>
              <a:rPr lang="en-US" sz="2800" b="1" dirty="0" smtClean="0"/>
              <a:t>             Conduct inventory of regional resources:</a:t>
            </a:r>
          </a:p>
          <a:p>
            <a:r>
              <a:rPr lang="en-US" sz="2800" b="1" dirty="0"/>
              <a:t>	</a:t>
            </a:r>
            <a:r>
              <a:rPr lang="en-US" sz="2800" b="1" dirty="0" smtClean="0"/>
              <a:t>“…finances, people, health, education, business </a:t>
            </a:r>
          </a:p>
          <a:p>
            <a:r>
              <a:rPr lang="en-US" sz="2800" b="1" dirty="0"/>
              <a:t>	</a:t>
            </a:r>
            <a:r>
              <a:rPr lang="en-US" sz="2800" b="1" dirty="0" smtClean="0"/>
              <a:t>and job opportunities, housing, art and culture,</a:t>
            </a:r>
          </a:p>
          <a:p>
            <a:r>
              <a:rPr lang="en-US" sz="2800" b="1" dirty="0"/>
              <a:t>	</a:t>
            </a:r>
            <a:r>
              <a:rPr lang="en-US" sz="2800" b="1" dirty="0" smtClean="0"/>
              <a:t>leisure, recreation and entertainment and</a:t>
            </a:r>
          </a:p>
          <a:p>
            <a:r>
              <a:rPr lang="en-US" sz="2800" b="1" dirty="0"/>
              <a:t>	</a:t>
            </a:r>
            <a:r>
              <a:rPr lang="en-US" sz="2800" b="1" dirty="0" smtClean="0"/>
              <a:t>geography.”</a:t>
            </a:r>
            <a:endParaRPr lang="en-US" sz="2800" b="1" dirty="0"/>
          </a:p>
        </p:txBody>
      </p:sp>
      <p:sp>
        <p:nvSpPr>
          <p:cNvPr id="5" name="Rectangle 4"/>
          <p:cNvSpPr/>
          <p:nvPr/>
        </p:nvSpPr>
        <p:spPr>
          <a:xfrm>
            <a:off x="805276" y="2590800"/>
            <a:ext cx="7620000" cy="2246769"/>
          </a:xfrm>
          <a:prstGeom prst="rect">
            <a:avLst/>
          </a:prstGeom>
          <a:solidFill>
            <a:srgbClr val="FFFF00"/>
          </a:solidFill>
          <a:ln w="38100">
            <a:solidFill>
              <a:schemeClr val="tx1"/>
            </a:solidFill>
          </a:ln>
        </p:spPr>
        <p:txBody>
          <a:bodyPr wrap="square">
            <a:spAutoFit/>
          </a:bodyPr>
          <a:lstStyle/>
          <a:p>
            <a:pPr algn="ctr"/>
            <a:r>
              <a:rPr lang="en-US" sz="2800" b="1" dirty="0"/>
              <a:t>The Request for Proposals was posted at</a:t>
            </a:r>
          </a:p>
          <a:p>
            <a:pPr algn="ctr"/>
            <a:endParaRPr lang="en-US" sz="2800" b="1" dirty="0"/>
          </a:p>
          <a:p>
            <a:pPr algn="ctr"/>
            <a:r>
              <a:rPr lang="en-US" sz="2800" b="1" dirty="0"/>
              <a:t>www://noaca.org/RegionalStrategicPlanRFP.pdf</a:t>
            </a:r>
          </a:p>
          <a:p>
            <a:pPr algn="ctr"/>
            <a:endParaRPr lang="en-US" sz="2800" b="1" dirty="0"/>
          </a:p>
          <a:p>
            <a:pPr algn="ctr"/>
            <a:r>
              <a:rPr lang="en-US" sz="2800" b="1" dirty="0"/>
              <a:t>It’s been removed from the internet.</a:t>
            </a:r>
          </a:p>
        </p:txBody>
      </p:sp>
      <p:sp>
        <p:nvSpPr>
          <p:cNvPr id="6" name="TextBox 5"/>
          <p:cNvSpPr txBox="1"/>
          <p:nvPr/>
        </p:nvSpPr>
        <p:spPr>
          <a:xfrm>
            <a:off x="1219200" y="6147108"/>
            <a:ext cx="6267678" cy="523220"/>
          </a:xfrm>
          <a:prstGeom prst="rect">
            <a:avLst/>
          </a:prstGeom>
          <a:noFill/>
        </p:spPr>
        <p:txBody>
          <a:bodyPr wrap="none" rtlCol="0">
            <a:spAutoFit/>
          </a:bodyPr>
          <a:lstStyle/>
          <a:p>
            <a:r>
              <a:rPr lang="en-US" sz="2800" b="1" dirty="0" smtClean="0"/>
              <a:t>“A strategic plan is a ‘living document’…”</a:t>
            </a:r>
            <a:endParaRPr lang="en-US" sz="2800" b="1" dirty="0"/>
          </a:p>
        </p:txBody>
      </p:sp>
    </p:spTree>
    <p:extLst>
      <p:ext uri="{BB962C8B-B14F-4D97-AF65-F5344CB8AC3E}">
        <p14:creationId xmlns:p14="http://schemas.microsoft.com/office/powerpoint/2010/main" val="11837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946" y="106895"/>
            <a:ext cx="7266541" cy="523220"/>
          </a:xfrm>
          <a:prstGeom prst="rect">
            <a:avLst/>
          </a:prstGeom>
          <a:noFill/>
        </p:spPr>
        <p:txBody>
          <a:bodyPr wrap="none" rtlCol="0">
            <a:spAutoFit/>
          </a:bodyPr>
          <a:lstStyle/>
          <a:p>
            <a:r>
              <a:rPr lang="en-US" sz="2800" b="1" u="sng" dirty="0" smtClean="0"/>
              <a:t>Transportation Livability Communities Initiative</a:t>
            </a:r>
            <a:endParaRPr lang="en-US" sz="2800" b="1" u="sng" dirty="0"/>
          </a:p>
        </p:txBody>
      </p:sp>
      <p:sp>
        <p:nvSpPr>
          <p:cNvPr id="3" name="TextBox 2"/>
          <p:cNvSpPr txBox="1"/>
          <p:nvPr/>
        </p:nvSpPr>
        <p:spPr>
          <a:xfrm>
            <a:off x="457200" y="762000"/>
            <a:ext cx="7926272" cy="1815882"/>
          </a:xfrm>
          <a:prstGeom prst="rect">
            <a:avLst/>
          </a:prstGeom>
          <a:noFill/>
        </p:spPr>
        <p:txBody>
          <a:bodyPr wrap="none" rtlCol="0">
            <a:spAutoFit/>
          </a:bodyPr>
          <a:lstStyle/>
          <a:p>
            <a:r>
              <a:rPr lang="en-US" sz="2800" b="1" dirty="0" smtClean="0"/>
              <a:t>Consultants shall assemble a project team and work</a:t>
            </a:r>
          </a:p>
          <a:p>
            <a:r>
              <a:rPr lang="en-US" sz="2800" b="1" dirty="0" smtClean="0"/>
              <a:t>with TLCI sponsors &amp; NOACA to develop a scope of</a:t>
            </a:r>
          </a:p>
          <a:p>
            <a:r>
              <a:rPr lang="en-US" sz="2800" b="1" dirty="0" smtClean="0"/>
              <a:t>services consistent with NOACA’s long-range</a:t>
            </a:r>
          </a:p>
          <a:p>
            <a:r>
              <a:rPr lang="en-US" sz="2800" b="1" dirty="0" smtClean="0"/>
              <a:t>transportation goals and the TLCI objectives</a:t>
            </a:r>
            <a:endParaRPr lang="en-US" sz="2800" b="1" dirty="0"/>
          </a:p>
        </p:txBody>
      </p:sp>
      <p:sp>
        <p:nvSpPr>
          <p:cNvPr id="4" name="TextBox 3"/>
          <p:cNvSpPr txBox="1"/>
          <p:nvPr/>
        </p:nvSpPr>
        <p:spPr>
          <a:xfrm>
            <a:off x="381000" y="3048000"/>
            <a:ext cx="8809463" cy="3108543"/>
          </a:xfrm>
          <a:prstGeom prst="rect">
            <a:avLst/>
          </a:prstGeom>
          <a:noFill/>
        </p:spPr>
        <p:txBody>
          <a:bodyPr wrap="none" rtlCol="0">
            <a:spAutoFit/>
          </a:bodyPr>
          <a:lstStyle/>
          <a:p>
            <a:pPr marL="457200" indent="-457200">
              <a:buFont typeface="Arial" panose="020B0604020202020204" pitchFamily="34" charset="0"/>
              <a:buChar char="•"/>
            </a:pPr>
            <a:r>
              <a:rPr lang="en-US" sz="2800" b="1" dirty="0" smtClean="0"/>
              <a:t>Transportation &amp; </a:t>
            </a:r>
            <a:r>
              <a:rPr lang="en-US" sz="2800" b="1" dirty="0" smtClean="0">
                <a:solidFill>
                  <a:srgbClr val="FF0000"/>
                </a:solidFill>
                <a:effectLst>
                  <a:outerShdw blurRad="38100" dist="38100" dir="2700000" algn="tl">
                    <a:srgbClr val="000000">
                      <a:alpha val="43137"/>
                    </a:srgbClr>
                  </a:outerShdw>
                </a:effectLst>
              </a:rPr>
              <a:t>land-use plans</a:t>
            </a:r>
          </a:p>
          <a:p>
            <a:pPr marL="457200" indent="-457200">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rPr>
              <a:t>Complete streets</a:t>
            </a:r>
            <a:r>
              <a:rPr lang="en-US" sz="2800" b="1" dirty="0" smtClean="0"/>
              <a:t>; bicycle &amp; pedestrian network</a:t>
            </a:r>
          </a:p>
          <a:p>
            <a:pPr marL="457200" indent="-457200">
              <a:buFont typeface="Arial" panose="020B0604020202020204" pitchFamily="34" charset="0"/>
              <a:buChar char="•"/>
            </a:pPr>
            <a:r>
              <a:rPr lang="en-US" sz="2800" b="1" dirty="0" smtClean="0"/>
              <a:t>Transit oriented development </a:t>
            </a:r>
            <a:r>
              <a:rPr lang="en-US" sz="2800" b="1" dirty="0" smtClean="0">
                <a:solidFill>
                  <a:srgbClr val="FF0000"/>
                </a:solidFill>
                <a:effectLst>
                  <a:outerShdw blurRad="38100" dist="38100" dir="2700000" algn="tl">
                    <a:srgbClr val="000000">
                      <a:alpha val="43137"/>
                    </a:srgbClr>
                  </a:outerShdw>
                </a:effectLst>
              </a:rPr>
              <a:t>(TOD)</a:t>
            </a:r>
          </a:p>
          <a:p>
            <a:pPr marL="457200" indent="-457200">
              <a:buFont typeface="Arial" panose="020B0604020202020204" pitchFamily="34" charset="0"/>
              <a:buChar char="•"/>
            </a:pPr>
            <a:r>
              <a:rPr lang="en-US" sz="2800" b="1" dirty="0" smtClean="0"/>
              <a:t>Placed-based reinvestment in underutilized </a:t>
            </a:r>
          </a:p>
          <a:p>
            <a:r>
              <a:rPr lang="en-US" sz="2800" b="1" dirty="0"/>
              <a:t> </a:t>
            </a:r>
            <a:r>
              <a:rPr lang="en-US" sz="2800" b="1" dirty="0" smtClean="0"/>
              <a:t>            or </a:t>
            </a:r>
            <a:r>
              <a:rPr lang="en-US" sz="2800" b="1" dirty="0" smtClean="0">
                <a:solidFill>
                  <a:srgbClr val="FF0000"/>
                </a:solidFill>
                <a:effectLst>
                  <a:outerShdw blurRad="38100" dist="38100" dir="2700000" algn="tl">
                    <a:srgbClr val="000000">
                      <a:alpha val="43137"/>
                    </a:srgbClr>
                  </a:outerShdw>
                </a:effectLst>
              </a:rPr>
              <a:t>vacant properties</a:t>
            </a:r>
          </a:p>
          <a:p>
            <a:pPr marL="457200" indent="-457200">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rPr>
              <a:t>Environmental justice</a:t>
            </a:r>
          </a:p>
          <a:p>
            <a:pPr marL="457200" indent="-457200">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rPr>
              <a:t>Collaboration</a:t>
            </a:r>
            <a:r>
              <a:rPr lang="en-US" sz="2800" b="1" dirty="0" smtClean="0"/>
              <a:t> between regional &amp; community partners</a:t>
            </a:r>
            <a:endParaRPr lang="en-US" sz="2800" b="1" dirty="0"/>
          </a:p>
        </p:txBody>
      </p:sp>
      <p:sp>
        <p:nvSpPr>
          <p:cNvPr id="5" name="TextBox 4"/>
          <p:cNvSpPr txBox="1"/>
          <p:nvPr/>
        </p:nvSpPr>
        <p:spPr>
          <a:xfrm>
            <a:off x="457200" y="6324600"/>
            <a:ext cx="3310650" cy="369332"/>
          </a:xfrm>
          <a:prstGeom prst="rect">
            <a:avLst/>
          </a:prstGeom>
          <a:solidFill>
            <a:srgbClr val="66FF33"/>
          </a:solidFill>
          <a:ln w="38100">
            <a:solidFill>
              <a:schemeClr val="tx1"/>
            </a:solidFill>
          </a:ln>
        </p:spPr>
        <p:txBody>
          <a:bodyPr wrap="none" rtlCol="0">
            <a:spAutoFit/>
          </a:bodyPr>
          <a:lstStyle/>
          <a:p>
            <a:r>
              <a:rPr lang="en-US" b="1" dirty="0" smtClean="0"/>
              <a:t>http://noaca.org/tlcirfq2014.pdf</a:t>
            </a:r>
            <a:endParaRPr lang="en-US" b="1" dirty="0"/>
          </a:p>
        </p:txBody>
      </p:sp>
    </p:spTree>
    <p:extLst>
      <p:ext uri="{BB962C8B-B14F-4D97-AF65-F5344CB8AC3E}">
        <p14:creationId xmlns:p14="http://schemas.microsoft.com/office/powerpoint/2010/main" val="21999083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278" y="381000"/>
            <a:ext cx="8012065" cy="1384995"/>
          </a:xfrm>
          <a:prstGeom prst="rect">
            <a:avLst/>
          </a:prstGeom>
          <a:noFill/>
        </p:spPr>
        <p:txBody>
          <a:bodyPr wrap="none" rtlCol="0">
            <a:spAutoFit/>
          </a:bodyPr>
          <a:lstStyle/>
          <a:p>
            <a:r>
              <a:rPr lang="en-US" sz="2800" b="1" dirty="0" smtClean="0"/>
              <a:t>MPOs…that receive FTA planning funds are expected</a:t>
            </a:r>
          </a:p>
          <a:p>
            <a:r>
              <a:rPr lang="en-US" sz="2800" b="1" dirty="0" smtClean="0"/>
              <a:t>to incorporate Livable Communities elements into</a:t>
            </a:r>
          </a:p>
          <a:p>
            <a:r>
              <a:rPr lang="en-US" sz="2800" b="1" dirty="0" smtClean="0"/>
              <a:t>their regular planning work programs.</a:t>
            </a:r>
            <a:endParaRPr lang="en-US" sz="2800" b="1" dirty="0"/>
          </a:p>
        </p:txBody>
      </p:sp>
      <p:sp>
        <p:nvSpPr>
          <p:cNvPr id="3" name="TextBox 2"/>
          <p:cNvSpPr txBox="1"/>
          <p:nvPr/>
        </p:nvSpPr>
        <p:spPr>
          <a:xfrm>
            <a:off x="558264" y="1828800"/>
            <a:ext cx="8015079" cy="2246769"/>
          </a:xfrm>
          <a:prstGeom prst="rect">
            <a:avLst/>
          </a:prstGeom>
          <a:noFill/>
        </p:spPr>
        <p:txBody>
          <a:bodyPr wrap="none" rtlCol="0">
            <a:spAutoFit/>
          </a:bodyPr>
          <a:lstStyle/>
          <a:p>
            <a:pPr marL="457200" indent="-457200">
              <a:buFont typeface="Arial" panose="020B0604020202020204" pitchFamily="34" charset="0"/>
              <a:buChar char="•"/>
            </a:pPr>
            <a:r>
              <a:rPr lang="en-US" sz="2800" b="1" dirty="0" smtClean="0"/>
              <a:t>Property acquisition, restoration or demolition</a:t>
            </a:r>
          </a:p>
          <a:p>
            <a:pPr marL="457200" indent="-457200">
              <a:buFont typeface="Arial" panose="020B0604020202020204" pitchFamily="34" charset="0"/>
              <a:buChar char="•"/>
            </a:pPr>
            <a:r>
              <a:rPr lang="en-US" sz="2800" b="1" dirty="0" smtClean="0"/>
              <a:t>Purchase buses; enhancements to transit stations</a:t>
            </a:r>
          </a:p>
          <a:p>
            <a:pPr marL="457200" indent="-457200">
              <a:buFont typeface="Arial" panose="020B0604020202020204" pitchFamily="34" charset="0"/>
              <a:buChar char="•"/>
            </a:pPr>
            <a:r>
              <a:rPr lang="en-US" sz="2800" b="1" dirty="0" smtClean="0"/>
              <a:t>Lighting, surveillance, community police, security</a:t>
            </a:r>
          </a:p>
          <a:p>
            <a:pPr marL="457200" indent="-457200">
              <a:buFont typeface="Arial" panose="020B0604020202020204" pitchFamily="34" charset="0"/>
              <a:buChar char="•"/>
            </a:pPr>
            <a:r>
              <a:rPr lang="en-US" sz="2800" b="1" dirty="0" smtClean="0"/>
              <a:t>Sidewalks, aerial walkways, kiss &amp; ride facilities</a:t>
            </a:r>
          </a:p>
          <a:p>
            <a:pPr marL="457200" indent="-457200">
              <a:buFont typeface="Arial" panose="020B0604020202020204" pitchFamily="34" charset="0"/>
              <a:buChar char="•"/>
            </a:pPr>
            <a:r>
              <a:rPr lang="en-US" sz="2800" b="1" dirty="0" smtClean="0"/>
              <a:t>Transit marketing &amp; pass programs</a:t>
            </a:r>
            <a:endParaRPr lang="en-US" sz="2800" b="1" dirty="0"/>
          </a:p>
        </p:txBody>
      </p:sp>
      <p:sp>
        <p:nvSpPr>
          <p:cNvPr id="4" name="TextBox 3"/>
          <p:cNvSpPr txBox="1"/>
          <p:nvPr/>
        </p:nvSpPr>
        <p:spPr>
          <a:xfrm>
            <a:off x="283316" y="4075569"/>
            <a:ext cx="8567987" cy="1815882"/>
          </a:xfrm>
          <a:prstGeom prst="rect">
            <a:avLst/>
          </a:prstGeom>
          <a:solidFill>
            <a:srgbClr val="FFFF00"/>
          </a:solidFill>
          <a:ln w="38100">
            <a:solidFill>
              <a:schemeClr val="tx1"/>
            </a:solidFill>
          </a:ln>
        </p:spPr>
        <p:txBody>
          <a:bodyPr wrap="none" rtlCol="0">
            <a:spAutoFit/>
          </a:bodyPr>
          <a:lstStyle/>
          <a:p>
            <a:pPr algn="ctr"/>
            <a:r>
              <a:rPr lang="en-US" sz="2800" b="1" dirty="0" smtClean="0"/>
              <a:t>Elements include applicable zoning and land use policies</a:t>
            </a:r>
          </a:p>
          <a:p>
            <a:pPr algn="ctr"/>
            <a:r>
              <a:rPr lang="en-US" sz="2800" b="1" dirty="0" smtClean="0"/>
              <a:t>such as higher density considerations, mixed use </a:t>
            </a:r>
          </a:p>
          <a:p>
            <a:pPr algn="ctr"/>
            <a:r>
              <a:rPr lang="en-US" sz="2800" b="1" dirty="0" smtClean="0"/>
              <a:t>guidelines, parking management, and pedestrian/</a:t>
            </a:r>
          </a:p>
          <a:p>
            <a:pPr algn="ctr"/>
            <a:r>
              <a:rPr lang="en-US" sz="2800" b="1" dirty="0" smtClean="0"/>
              <a:t>bicycle transit oriented design standards.</a:t>
            </a:r>
            <a:endParaRPr lang="en-US" sz="2800" b="1" dirty="0"/>
          </a:p>
        </p:txBody>
      </p:sp>
      <p:sp>
        <p:nvSpPr>
          <p:cNvPr id="5" name="TextBox 4"/>
          <p:cNvSpPr txBox="1"/>
          <p:nvPr/>
        </p:nvSpPr>
        <p:spPr>
          <a:xfrm>
            <a:off x="453886" y="6400800"/>
            <a:ext cx="3648691" cy="369332"/>
          </a:xfrm>
          <a:prstGeom prst="rect">
            <a:avLst/>
          </a:prstGeom>
          <a:solidFill>
            <a:srgbClr val="66FF33"/>
          </a:solidFill>
          <a:ln w="38100">
            <a:solidFill>
              <a:schemeClr val="tx1"/>
            </a:solidFill>
          </a:ln>
        </p:spPr>
        <p:txBody>
          <a:bodyPr wrap="none" rtlCol="0">
            <a:spAutoFit/>
          </a:bodyPr>
          <a:lstStyle/>
          <a:p>
            <a:r>
              <a:rPr lang="en-US" b="1" dirty="0" smtClean="0"/>
              <a:t>http://ntl.bts.gov/DOCS/livbro.html</a:t>
            </a:r>
            <a:endParaRPr lang="en-US" b="1" dirty="0"/>
          </a:p>
        </p:txBody>
      </p:sp>
      <p:sp>
        <p:nvSpPr>
          <p:cNvPr id="6" name="TextBox 5"/>
          <p:cNvSpPr txBox="1"/>
          <p:nvPr/>
        </p:nvSpPr>
        <p:spPr>
          <a:xfrm>
            <a:off x="402441" y="5898937"/>
            <a:ext cx="7406899" cy="369332"/>
          </a:xfrm>
          <a:prstGeom prst="rect">
            <a:avLst/>
          </a:prstGeom>
          <a:solidFill>
            <a:srgbClr val="66FF33"/>
          </a:solidFill>
          <a:ln w="38100">
            <a:solidFill>
              <a:schemeClr val="tx1"/>
            </a:solidFill>
          </a:ln>
        </p:spPr>
        <p:txBody>
          <a:bodyPr wrap="none" rtlCol="0">
            <a:spAutoFit/>
          </a:bodyPr>
          <a:lstStyle/>
          <a:p>
            <a:r>
              <a:rPr lang="en-US" b="1" dirty="0"/>
              <a:t>http://www.fhwa.dot.gov/publications/publicroads/00mayjun/liability.cfm</a:t>
            </a:r>
          </a:p>
        </p:txBody>
      </p:sp>
    </p:spTree>
    <p:extLst>
      <p:ext uri="{BB962C8B-B14F-4D97-AF65-F5344CB8AC3E}">
        <p14:creationId xmlns:p14="http://schemas.microsoft.com/office/powerpoint/2010/main" val="35586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838200"/>
            <a:ext cx="8077200" cy="5693866"/>
          </a:xfrm>
          <a:prstGeom prst="rect">
            <a:avLst/>
          </a:prstGeom>
          <a:noFill/>
        </p:spPr>
        <p:txBody>
          <a:bodyPr wrap="square" rtlCol="0">
            <a:spAutoFit/>
          </a:bodyPr>
          <a:lstStyle/>
          <a:p>
            <a:pPr algn="ctr"/>
            <a:r>
              <a:rPr lang="en-US" sz="2800" b="1" dirty="0" smtClean="0"/>
              <a:t>We must decide if we are comfortable with</a:t>
            </a:r>
          </a:p>
          <a:p>
            <a:pPr algn="ctr"/>
            <a:r>
              <a:rPr lang="en-US" sz="2800" b="1" dirty="0" smtClean="0"/>
              <a:t>greater influence on our local governments, </a:t>
            </a:r>
          </a:p>
          <a:p>
            <a:pPr algn="ctr"/>
            <a:r>
              <a:rPr lang="en-US" sz="2800" b="1" dirty="0" smtClean="0"/>
              <a:t>our way of life, our future, as proposed by:</a:t>
            </a:r>
          </a:p>
          <a:p>
            <a:pPr algn="ctr"/>
            <a:endParaRPr lang="en-US" sz="2800" b="1" dirty="0"/>
          </a:p>
          <a:p>
            <a:pPr marL="457200" indent="-457200">
              <a:buFont typeface="Arial" panose="020B0604020202020204" pitchFamily="34" charset="0"/>
              <a:buChar char="•"/>
            </a:pPr>
            <a:r>
              <a:rPr lang="en-US" sz="2800" b="1" dirty="0" smtClean="0"/>
              <a:t>Federal agencies – HUD, EPA, DOT, USDA,+</a:t>
            </a:r>
          </a:p>
          <a:p>
            <a:pPr marL="457200" indent="-457200">
              <a:buFont typeface="Arial" panose="020B0604020202020204" pitchFamily="34" charset="0"/>
              <a:buChar char="•"/>
            </a:pPr>
            <a:r>
              <a:rPr lang="en-US" sz="2800" b="1" dirty="0" smtClean="0"/>
              <a:t>MPOs like NOACA, Eastgate, SCATS, NEFCO</a:t>
            </a:r>
          </a:p>
          <a:p>
            <a:pPr marL="457200" indent="-457200">
              <a:buFont typeface="Arial" panose="020B0604020202020204" pitchFamily="34" charset="0"/>
              <a:buChar char="•"/>
            </a:pPr>
            <a:r>
              <a:rPr lang="en-US" sz="2800" b="1" dirty="0" smtClean="0"/>
              <a:t>NEOSCC or it’s replacement</a:t>
            </a:r>
          </a:p>
          <a:p>
            <a:pPr marL="457200" indent="-457200">
              <a:buFont typeface="Arial" panose="020B0604020202020204" pitchFamily="34" charset="0"/>
              <a:buChar char="•"/>
            </a:pPr>
            <a:r>
              <a:rPr lang="en-US" sz="2800" b="1" dirty="0" smtClean="0"/>
              <a:t>Special interests, NGOs, foundations</a:t>
            </a:r>
          </a:p>
          <a:p>
            <a:pPr algn="ctr"/>
            <a:endParaRPr lang="en-US" sz="2800" b="1" dirty="0"/>
          </a:p>
          <a:p>
            <a:pPr algn="ctr"/>
            <a:r>
              <a:rPr lang="en-US" sz="2800" b="1" dirty="0" smtClean="0"/>
              <a:t>Tell your elected officials and legislators</a:t>
            </a:r>
          </a:p>
          <a:p>
            <a:pPr algn="ctr"/>
            <a:r>
              <a:rPr lang="en-US" sz="2800" b="1" dirty="0" smtClean="0"/>
              <a:t>what you want.</a:t>
            </a:r>
          </a:p>
          <a:p>
            <a:pPr algn="ctr"/>
            <a:r>
              <a:rPr lang="en-US" sz="2800" b="1" dirty="0" smtClean="0"/>
              <a:t>Educate your friends and neighbors.</a:t>
            </a:r>
          </a:p>
          <a:p>
            <a:pPr algn="ctr"/>
            <a:r>
              <a:rPr lang="en-US" sz="2800" b="1" dirty="0" smtClean="0"/>
              <a:t> </a:t>
            </a:r>
            <a:endParaRPr lang="en-US" sz="2800" b="1" dirty="0"/>
          </a:p>
        </p:txBody>
      </p:sp>
      <p:sp>
        <p:nvSpPr>
          <p:cNvPr id="4" name="TextBox 3"/>
          <p:cNvSpPr txBox="1"/>
          <p:nvPr/>
        </p:nvSpPr>
        <p:spPr>
          <a:xfrm>
            <a:off x="1623149" y="3048000"/>
            <a:ext cx="5401415" cy="1692771"/>
          </a:xfrm>
          <a:prstGeom prst="rect">
            <a:avLst/>
          </a:prstGeom>
          <a:solidFill>
            <a:srgbClr val="FFFF00"/>
          </a:solidFill>
          <a:ln w="38100">
            <a:solidFill>
              <a:schemeClr val="tx1"/>
            </a:solidFill>
          </a:ln>
        </p:spPr>
        <p:txBody>
          <a:bodyPr wrap="none" rtlCol="0">
            <a:spAutoFit/>
          </a:bodyPr>
          <a:lstStyle/>
          <a:p>
            <a:pPr algn="ctr"/>
            <a:r>
              <a:rPr lang="en-US" sz="4400" b="1" dirty="0" smtClean="0"/>
              <a:t>It’s about</a:t>
            </a:r>
          </a:p>
          <a:p>
            <a:pPr algn="ctr"/>
            <a:r>
              <a:rPr lang="en-US" sz="4400" b="1" dirty="0" smtClean="0"/>
              <a:t>The </a:t>
            </a:r>
            <a:r>
              <a:rPr lang="en-US" sz="4400" b="1" smtClean="0"/>
              <a:t>Future </a:t>
            </a:r>
            <a:r>
              <a:rPr lang="en-US" sz="6000" b="1" smtClean="0"/>
              <a:t>You</a:t>
            </a:r>
            <a:r>
              <a:rPr lang="en-US" sz="4400" b="1" smtClean="0"/>
              <a:t> </a:t>
            </a:r>
            <a:r>
              <a:rPr lang="en-US" sz="4400" b="1" dirty="0" smtClean="0"/>
              <a:t>Want</a:t>
            </a:r>
            <a:endParaRPr lang="en-US" sz="4400" b="1" dirty="0"/>
          </a:p>
        </p:txBody>
      </p:sp>
    </p:spTree>
    <p:extLst>
      <p:ext uri="{BB962C8B-B14F-4D97-AF65-F5344CB8AC3E}">
        <p14:creationId xmlns:p14="http://schemas.microsoft.com/office/powerpoint/2010/main" val="26999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104156[1].pdf - Adobe Reader"/>
          <p:cNvPicPr>
            <a:picLocks noChangeAspect="1"/>
          </p:cNvPicPr>
          <p:nvPr/>
        </p:nvPicPr>
        <p:blipFill rotWithShape="1">
          <a:blip r:embed="rId2">
            <a:extLst>
              <a:ext uri="{28A0092B-C50C-407E-A947-70E740481C1C}">
                <a14:useLocalDpi xmlns:a14="http://schemas.microsoft.com/office/drawing/2010/main" val="0"/>
              </a:ext>
            </a:extLst>
          </a:blip>
          <a:srcRect l="40167" t="28532" r="11940" b="20767"/>
          <a:stretch/>
        </p:blipFill>
        <p:spPr>
          <a:xfrm>
            <a:off x="7210699" y="76894"/>
            <a:ext cx="1837763" cy="2286000"/>
          </a:xfrm>
          <a:prstGeom prst="rect">
            <a:avLst/>
          </a:prstGeom>
        </p:spPr>
      </p:pic>
      <p:sp>
        <p:nvSpPr>
          <p:cNvPr id="4" name="TextBox 3"/>
          <p:cNvSpPr txBox="1"/>
          <p:nvPr/>
        </p:nvSpPr>
        <p:spPr>
          <a:xfrm>
            <a:off x="152400" y="5675769"/>
            <a:ext cx="2273123" cy="369332"/>
          </a:xfrm>
          <a:prstGeom prst="rect">
            <a:avLst/>
          </a:prstGeom>
          <a:solidFill>
            <a:srgbClr val="66FF33"/>
          </a:solidFill>
          <a:ln w="38100">
            <a:solidFill>
              <a:schemeClr val="tx1"/>
            </a:solidFill>
          </a:ln>
        </p:spPr>
        <p:txBody>
          <a:bodyPr wrap="none" rtlCol="0">
            <a:spAutoFit/>
          </a:bodyPr>
          <a:lstStyle/>
          <a:p>
            <a:r>
              <a:rPr lang="en-US" b="1" dirty="0"/>
              <a:t>http://www.iclei.org/</a:t>
            </a:r>
          </a:p>
        </p:txBody>
      </p:sp>
      <p:sp>
        <p:nvSpPr>
          <p:cNvPr id="5" name="TextBox 4"/>
          <p:cNvSpPr txBox="1"/>
          <p:nvPr/>
        </p:nvSpPr>
        <p:spPr>
          <a:xfrm>
            <a:off x="76200" y="152400"/>
            <a:ext cx="5729069" cy="954107"/>
          </a:xfrm>
          <a:prstGeom prst="rect">
            <a:avLst/>
          </a:prstGeom>
          <a:noFill/>
        </p:spPr>
        <p:txBody>
          <a:bodyPr wrap="none" rtlCol="0">
            <a:spAutoFit/>
          </a:bodyPr>
          <a:lstStyle/>
          <a:p>
            <a:pPr algn="ctr"/>
            <a:r>
              <a:rPr lang="en-US" sz="2800" b="1" dirty="0" smtClean="0"/>
              <a:t>Local Governments for Sustainability </a:t>
            </a:r>
          </a:p>
          <a:p>
            <a:pPr algn="ctr"/>
            <a:r>
              <a:rPr lang="en-US" sz="2800" b="1" u="sng" dirty="0" smtClean="0"/>
              <a:t>ICLEI USA/ICLEI Global*</a:t>
            </a:r>
            <a:endParaRPr lang="en-US" sz="2800" b="1" u="sng" dirty="0"/>
          </a:p>
        </p:txBody>
      </p:sp>
      <p:sp>
        <p:nvSpPr>
          <p:cNvPr id="6" name="TextBox 5"/>
          <p:cNvSpPr txBox="1"/>
          <p:nvPr/>
        </p:nvSpPr>
        <p:spPr>
          <a:xfrm>
            <a:off x="76200" y="1447800"/>
            <a:ext cx="8942445" cy="1815882"/>
          </a:xfrm>
          <a:prstGeom prst="rect">
            <a:avLst/>
          </a:prstGeom>
          <a:noFill/>
        </p:spPr>
        <p:txBody>
          <a:bodyPr wrap="square" rtlCol="0">
            <a:spAutoFit/>
          </a:bodyPr>
          <a:lstStyle/>
          <a:p>
            <a:r>
              <a:rPr lang="en-US" sz="2800" b="1" dirty="0"/>
              <a:t>The </a:t>
            </a:r>
            <a:r>
              <a:rPr lang="en-US" sz="2800" b="1" i="1" dirty="0"/>
              <a:t>Local Agenda 21 Planning Guide </a:t>
            </a:r>
            <a:r>
              <a:rPr lang="en-US" sz="2800" b="1" i="1" dirty="0" smtClean="0"/>
              <a:t>h</a:t>
            </a:r>
            <a:r>
              <a:rPr lang="en-US" sz="2800" b="1" dirty="0" smtClean="0"/>
              <a:t>as </a:t>
            </a:r>
          </a:p>
          <a:p>
            <a:r>
              <a:rPr lang="en-US" sz="2800" b="1" dirty="0" smtClean="0"/>
              <a:t>been </a:t>
            </a:r>
            <a:r>
              <a:rPr lang="en-US" sz="2800" b="1" dirty="0"/>
              <a:t>prepared to assist local governments </a:t>
            </a:r>
            <a:endParaRPr lang="en-US" sz="2800" b="1" dirty="0" smtClean="0"/>
          </a:p>
          <a:p>
            <a:r>
              <a:rPr lang="en-US" sz="2800" b="1" dirty="0" smtClean="0"/>
              <a:t>and </a:t>
            </a:r>
            <a:r>
              <a:rPr lang="en-US" sz="2800" b="1" dirty="0"/>
              <a:t>their local partners to learn and </a:t>
            </a:r>
            <a:r>
              <a:rPr lang="en-US" sz="2800" b="1" dirty="0" smtClean="0"/>
              <a:t>undertake the </a:t>
            </a:r>
            <a:r>
              <a:rPr lang="en-US" sz="2800" b="1" dirty="0"/>
              <a:t>challenging task of </a:t>
            </a:r>
            <a:r>
              <a:rPr lang="en-US" sz="2800" b="1" dirty="0" smtClean="0"/>
              <a:t>sustainable development </a:t>
            </a:r>
            <a:r>
              <a:rPr lang="en-US" sz="2800" b="1" dirty="0"/>
              <a:t>planning.</a:t>
            </a:r>
            <a:endParaRPr lang="en-US" sz="2800" b="1" dirty="0">
              <a:effectLst/>
            </a:endParaRPr>
          </a:p>
        </p:txBody>
      </p:sp>
      <p:sp>
        <p:nvSpPr>
          <p:cNvPr id="7" name="TextBox 6"/>
          <p:cNvSpPr txBox="1"/>
          <p:nvPr/>
        </p:nvSpPr>
        <p:spPr>
          <a:xfrm>
            <a:off x="7018097" y="3429000"/>
            <a:ext cx="2000548" cy="2677656"/>
          </a:xfrm>
          <a:prstGeom prst="rect">
            <a:avLst/>
          </a:prstGeom>
          <a:noFill/>
          <a:ln w="38100">
            <a:solidFill>
              <a:schemeClr val="tx1"/>
            </a:solidFill>
          </a:ln>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Akron</a:t>
            </a:r>
          </a:p>
          <a:p>
            <a:r>
              <a:rPr lang="en-US" sz="2800" b="1" dirty="0" smtClean="0">
                <a:solidFill>
                  <a:srgbClr val="FF0000"/>
                </a:solidFill>
                <a:effectLst>
                  <a:outerShdw blurRad="38100" dist="38100" dir="2700000" algn="tl">
                    <a:srgbClr val="000000">
                      <a:alpha val="43137"/>
                    </a:srgbClr>
                  </a:outerShdw>
                </a:effectLst>
              </a:rPr>
              <a:t>Cleveland</a:t>
            </a:r>
          </a:p>
          <a:p>
            <a:r>
              <a:rPr lang="en-US" sz="2800" b="1" dirty="0" smtClean="0">
                <a:solidFill>
                  <a:srgbClr val="FF0000"/>
                </a:solidFill>
                <a:effectLst>
                  <a:outerShdw blurRad="38100" dist="38100" dir="2700000" algn="tl">
                    <a:srgbClr val="000000">
                      <a:alpha val="43137"/>
                    </a:srgbClr>
                  </a:outerShdw>
                </a:effectLst>
              </a:rPr>
              <a:t>Alliance</a:t>
            </a:r>
          </a:p>
          <a:p>
            <a:r>
              <a:rPr lang="en-US" sz="2800" b="1" dirty="0" smtClean="0">
                <a:solidFill>
                  <a:srgbClr val="FF0000"/>
                </a:solidFill>
                <a:effectLst>
                  <a:outerShdw blurRad="38100" dist="38100" dir="2700000" algn="tl">
                    <a:srgbClr val="000000">
                      <a:alpha val="43137"/>
                    </a:srgbClr>
                  </a:outerShdw>
                </a:effectLst>
              </a:rPr>
              <a:t>Oberlin</a:t>
            </a:r>
          </a:p>
          <a:p>
            <a:r>
              <a:rPr lang="en-US" sz="2800" b="1" dirty="0" smtClean="0">
                <a:solidFill>
                  <a:srgbClr val="FF0000"/>
                </a:solidFill>
                <a:effectLst>
                  <a:outerShdw blurRad="38100" dist="38100" dir="2700000" algn="tl">
                    <a:srgbClr val="000000">
                      <a:alpha val="43137"/>
                    </a:srgbClr>
                  </a:outerShdw>
                </a:effectLst>
              </a:rPr>
              <a:t>Youngstown</a:t>
            </a:r>
          </a:p>
          <a:p>
            <a:r>
              <a:rPr lang="en-US" sz="2800" b="1" dirty="0" smtClean="0">
                <a:solidFill>
                  <a:srgbClr val="FF0000"/>
                </a:solidFill>
                <a:effectLst>
                  <a:outerShdw blurRad="38100" dist="38100" dir="2700000" algn="tl">
                    <a:srgbClr val="000000">
                      <a:alpha val="43137"/>
                    </a:srgbClr>
                  </a:outerShdw>
                </a:effectLst>
              </a:rPr>
              <a:t>(pay dues)</a:t>
            </a:r>
            <a:endParaRPr lang="en-US" sz="2800" b="1" dirty="0">
              <a:solidFill>
                <a:srgbClr val="FF0000"/>
              </a:solidFill>
              <a:effectLst>
                <a:outerShdw blurRad="38100" dist="38100" dir="2700000" algn="tl">
                  <a:srgbClr val="000000">
                    <a:alpha val="43137"/>
                  </a:srgbClr>
                </a:outerShdw>
              </a:effectLst>
            </a:endParaRPr>
          </a:p>
        </p:txBody>
      </p:sp>
      <p:sp>
        <p:nvSpPr>
          <p:cNvPr id="3" name="TextBox 2"/>
          <p:cNvSpPr txBox="1"/>
          <p:nvPr/>
        </p:nvSpPr>
        <p:spPr>
          <a:xfrm>
            <a:off x="-2" y="3429000"/>
            <a:ext cx="7008393" cy="2246769"/>
          </a:xfrm>
          <a:prstGeom prst="rect">
            <a:avLst/>
          </a:prstGeom>
          <a:noFill/>
        </p:spPr>
        <p:txBody>
          <a:bodyPr wrap="none" rtlCol="0">
            <a:spAutoFit/>
          </a:bodyPr>
          <a:lstStyle/>
          <a:p>
            <a:r>
              <a:rPr lang="en-US" sz="2800" b="1" dirty="0"/>
              <a:t>The Guide offers tested and practical </a:t>
            </a:r>
            <a:r>
              <a:rPr lang="en-US" sz="2800" b="1" dirty="0" smtClean="0"/>
              <a:t>advice </a:t>
            </a:r>
          </a:p>
          <a:p>
            <a:r>
              <a:rPr lang="en-US" sz="2800" b="1" dirty="0" smtClean="0"/>
              <a:t>on </a:t>
            </a:r>
            <a:r>
              <a:rPr lang="en-US" sz="2800" b="1" dirty="0"/>
              <a:t>how local governments can implement the</a:t>
            </a:r>
          </a:p>
          <a:p>
            <a:r>
              <a:rPr lang="en-US" sz="2800" b="1" dirty="0"/>
              <a:t>United Nations‘ </a:t>
            </a:r>
            <a:r>
              <a:rPr lang="en-US" sz="2800" b="1" i="1" dirty="0"/>
              <a:t>Agenda 21 </a:t>
            </a:r>
            <a:r>
              <a:rPr lang="en-US" sz="2800" b="1" dirty="0"/>
              <a:t>action plan for </a:t>
            </a:r>
            <a:endParaRPr lang="en-US" sz="2800" b="1" dirty="0" smtClean="0"/>
          </a:p>
          <a:p>
            <a:r>
              <a:rPr lang="en-US" sz="2800" b="1" dirty="0" smtClean="0"/>
              <a:t>sustainable </a:t>
            </a:r>
            <a:r>
              <a:rPr lang="en-US" sz="2800" b="1" dirty="0"/>
              <a:t>development and the related </a:t>
            </a:r>
            <a:endParaRPr lang="en-US" sz="2800" b="1" dirty="0" smtClean="0"/>
          </a:p>
          <a:p>
            <a:r>
              <a:rPr lang="en-US" sz="2800" b="1" dirty="0" smtClean="0"/>
              <a:t>United </a:t>
            </a:r>
            <a:r>
              <a:rPr lang="en-US" sz="2800" b="1" dirty="0"/>
              <a:t>Nations’ </a:t>
            </a:r>
            <a:r>
              <a:rPr lang="en-US" sz="2800" b="1" i="1" dirty="0"/>
              <a:t>Habitat Agenda.</a:t>
            </a:r>
            <a:endParaRPr lang="en-US" sz="2800" b="1" dirty="0"/>
          </a:p>
        </p:txBody>
      </p:sp>
      <p:sp>
        <p:nvSpPr>
          <p:cNvPr id="9" name="TextBox 8"/>
          <p:cNvSpPr txBox="1"/>
          <p:nvPr/>
        </p:nvSpPr>
        <p:spPr>
          <a:xfrm>
            <a:off x="304800" y="6172200"/>
            <a:ext cx="5707460" cy="369332"/>
          </a:xfrm>
          <a:prstGeom prst="rect">
            <a:avLst/>
          </a:prstGeom>
          <a:noFill/>
          <a:ln w="38100">
            <a:solidFill>
              <a:schemeClr val="tx1"/>
            </a:solidFill>
          </a:ln>
        </p:spPr>
        <p:txBody>
          <a:bodyPr wrap="none" rtlCol="0">
            <a:spAutoFit/>
          </a:bodyPr>
          <a:lstStyle/>
          <a:p>
            <a:r>
              <a:rPr lang="en-US" b="1" dirty="0" smtClean="0"/>
              <a:t>* International Council on Local Environmental Initiatives</a:t>
            </a:r>
            <a:endParaRPr lang="en-US" b="1" dirty="0"/>
          </a:p>
        </p:txBody>
      </p:sp>
      <p:sp>
        <p:nvSpPr>
          <p:cNvPr id="10" name="TextBox 9"/>
          <p:cNvSpPr txBox="1"/>
          <p:nvPr/>
        </p:nvSpPr>
        <p:spPr>
          <a:xfrm>
            <a:off x="424306" y="1357569"/>
            <a:ext cx="6627584" cy="1384995"/>
          </a:xfrm>
          <a:prstGeom prst="rect">
            <a:avLst/>
          </a:prstGeom>
          <a:solidFill>
            <a:srgbClr val="FFFF00"/>
          </a:solidFill>
          <a:ln w="38100">
            <a:solidFill>
              <a:schemeClr val="tx1"/>
            </a:solidFill>
          </a:ln>
        </p:spPr>
        <p:txBody>
          <a:bodyPr wrap="none" rtlCol="0">
            <a:spAutoFit/>
          </a:bodyPr>
          <a:lstStyle/>
          <a:p>
            <a:pPr algn="ctr"/>
            <a:r>
              <a:rPr lang="en-US" sz="2800" b="1" dirty="0" smtClean="0"/>
              <a:t>ICLEI helped write Chapter 28 of Agenda 21</a:t>
            </a:r>
          </a:p>
          <a:p>
            <a:pPr algn="ctr"/>
            <a:r>
              <a:rPr lang="en-US" sz="2800" b="1" i="1" dirty="0" smtClean="0"/>
              <a:t>Local Authorities’ Initiatives in Support of</a:t>
            </a:r>
          </a:p>
          <a:p>
            <a:pPr algn="ctr"/>
            <a:r>
              <a:rPr lang="en-US" sz="2800" b="1" i="1" dirty="0" smtClean="0"/>
              <a:t>Agenda 21.</a:t>
            </a:r>
            <a:r>
              <a:rPr lang="en-US" sz="2800" b="1" dirty="0"/>
              <a:t> </a:t>
            </a:r>
            <a:endParaRPr lang="en-US" sz="2000" b="1" i="1" dirty="0"/>
          </a:p>
        </p:txBody>
      </p:sp>
      <p:sp>
        <p:nvSpPr>
          <p:cNvPr id="11" name="TextBox 10"/>
          <p:cNvSpPr txBox="1"/>
          <p:nvPr/>
        </p:nvSpPr>
        <p:spPr>
          <a:xfrm>
            <a:off x="2514600" y="5684044"/>
            <a:ext cx="4368760" cy="369332"/>
          </a:xfrm>
          <a:prstGeom prst="rect">
            <a:avLst/>
          </a:prstGeom>
          <a:solidFill>
            <a:srgbClr val="66FF33"/>
          </a:solidFill>
          <a:ln w="38100">
            <a:solidFill>
              <a:schemeClr val="tx1"/>
            </a:solidFill>
          </a:ln>
        </p:spPr>
        <p:txBody>
          <a:bodyPr wrap="none" rtlCol="0">
            <a:spAutoFit/>
          </a:bodyPr>
          <a:lstStyle/>
          <a:p>
            <a:r>
              <a:rPr lang="en-US" b="1" dirty="0"/>
              <a:t>http://www.un-documents.net/a21-28.htm</a:t>
            </a:r>
          </a:p>
        </p:txBody>
      </p:sp>
      <p:sp>
        <p:nvSpPr>
          <p:cNvPr id="8" name="TextBox 7"/>
          <p:cNvSpPr txBox="1"/>
          <p:nvPr/>
        </p:nvSpPr>
        <p:spPr>
          <a:xfrm>
            <a:off x="1369253" y="3843105"/>
            <a:ext cx="4954305" cy="954107"/>
          </a:xfrm>
          <a:prstGeom prst="rect">
            <a:avLst/>
          </a:prstGeom>
          <a:solidFill>
            <a:srgbClr val="FFFF00"/>
          </a:solidFill>
          <a:ln w="38100">
            <a:solidFill>
              <a:schemeClr val="tx1"/>
            </a:solidFill>
          </a:ln>
        </p:spPr>
        <p:txBody>
          <a:bodyPr wrap="none" rtlCol="0">
            <a:spAutoFit/>
          </a:bodyPr>
          <a:lstStyle/>
          <a:p>
            <a:pPr algn="ctr"/>
            <a:r>
              <a:rPr lang="en-US" sz="2800" b="1" dirty="0" smtClean="0"/>
              <a:t>“I’m from the government (UN) </a:t>
            </a:r>
          </a:p>
          <a:p>
            <a:pPr algn="ctr"/>
            <a:r>
              <a:rPr lang="en-US" sz="2800" b="1" dirty="0" smtClean="0"/>
              <a:t>and I’m here to help you.”</a:t>
            </a:r>
            <a:endParaRPr lang="en-US" sz="2800" b="1" dirty="0"/>
          </a:p>
        </p:txBody>
      </p:sp>
    </p:spTree>
    <p:extLst>
      <p:ext uri="{BB962C8B-B14F-4D97-AF65-F5344CB8AC3E}">
        <p14:creationId xmlns:p14="http://schemas.microsoft.com/office/powerpoint/2010/main" val="3730747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City of Cleveland :: Office Of Sustainability - Windows Internet Explor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2" y="152400"/>
            <a:ext cx="9144000" cy="5585604"/>
          </a:xfrm>
          <a:prstGeom prst="rect">
            <a:avLst/>
          </a:prstGeom>
        </p:spPr>
      </p:pic>
      <p:sp>
        <p:nvSpPr>
          <p:cNvPr id="3" name="TextBox 2"/>
          <p:cNvSpPr txBox="1"/>
          <p:nvPr/>
        </p:nvSpPr>
        <p:spPr>
          <a:xfrm>
            <a:off x="457200" y="5866619"/>
            <a:ext cx="6836615" cy="646331"/>
          </a:xfrm>
          <a:prstGeom prst="rect">
            <a:avLst/>
          </a:prstGeom>
          <a:solidFill>
            <a:srgbClr val="66FF33"/>
          </a:solidFill>
          <a:ln w="38100">
            <a:solidFill>
              <a:schemeClr val="tx1"/>
            </a:solidFill>
          </a:ln>
        </p:spPr>
        <p:txBody>
          <a:bodyPr wrap="none" rtlCol="0">
            <a:spAutoFit/>
          </a:bodyPr>
          <a:lstStyle/>
          <a:p>
            <a:r>
              <a:rPr lang="en-US" b="1" dirty="0"/>
              <a:t>http://www.sustainablecleveland.org/wp-content/uploads/2013/07</a:t>
            </a:r>
            <a:r>
              <a:rPr lang="en-US" b="1" dirty="0" smtClean="0"/>
              <a:t>/</a:t>
            </a:r>
          </a:p>
          <a:p>
            <a:r>
              <a:rPr lang="en-US" b="1" dirty="0" smtClean="0"/>
              <a:t>Cleveland-Climate-Action-Plan-DRAFT-7.3.13.pdf</a:t>
            </a:r>
            <a:endParaRPr lang="en-US" b="1" dirty="0"/>
          </a:p>
        </p:txBody>
      </p:sp>
      <p:sp>
        <p:nvSpPr>
          <p:cNvPr id="5" name="TextBox 4"/>
          <p:cNvSpPr txBox="1"/>
          <p:nvPr/>
        </p:nvSpPr>
        <p:spPr>
          <a:xfrm>
            <a:off x="1295400" y="3124200"/>
            <a:ext cx="7631961" cy="1815882"/>
          </a:xfrm>
          <a:prstGeom prst="rect">
            <a:avLst/>
          </a:prstGeom>
          <a:solidFill>
            <a:srgbClr val="FFFF00"/>
          </a:solidFill>
          <a:ln w="38100">
            <a:solidFill>
              <a:schemeClr val="tx1"/>
            </a:solidFill>
          </a:ln>
        </p:spPr>
        <p:txBody>
          <a:bodyPr wrap="none" rtlCol="0">
            <a:spAutoFit/>
          </a:bodyPr>
          <a:lstStyle/>
          <a:p>
            <a:pPr algn="ctr"/>
            <a:r>
              <a:rPr lang="en-US" sz="2800" b="1" u="sng" dirty="0" smtClean="0"/>
              <a:t>Cleveland Climate Action Plan</a:t>
            </a:r>
          </a:p>
          <a:p>
            <a:r>
              <a:rPr lang="en-US" sz="2800" b="1" dirty="0" smtClean="0"/>
              <a:t>“The Earth’s temperature is rising because people</a:t>
            </a:r>
          </a:p>
          <a:p>
            <a:r>
              <a:rPr lang="en-US" sz="2800" b="1" dirty="0" smtClean="0"/>
              <a:t>are adding heat-trapping gases to the atmosphere</a:t>
            </a:r>
          </a:p>
          <a:p>
            <a:r>
              <a:rPr lang="en-US" sz="2800" b="1" dirty="0" smtClean="0"/>
              <a:t>mainly by burning fossil fuels.”</a:t>
            </a:r>
            <a:endParaRPr lang="en-US" sz="2800" b="1" dirty="0"/>
          </a:p>
        </p:txBody>
      </p:sp>
    </p:spTree>
    <p:extLst>
      <p:ext uri="{BB962C8B-B14F-4D97-AF65-F5344CB8AC3E}">
        <p14:creationId xmlns:p14="http://schemas.microsoft.com/office/powerpoint/2010/main" val="3417242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8600" y="5715000"/>
            <a:ext cx="3310650" cy="369332"/>
          </a:xfrm>
          <a:prstGeom prst="rect">
            <a:avLst/>
          </a:prstGeom>
          <a:solidFill>
            <a:srgbClr val="66FF33"/>
          </a:solidFill>
          <a:ln w="38100">
            <a:solidFill>
              <a:schemeClr val="tx1"/>
            </a:solidFill>
          </a:ln>
        </p:spPr>
        <p:txBody>
          <a:bodyPr wrap="none" rtlCol="0">
            <a:spAutoFit/>
          </a:bodyPr>
          <a:lstStyle/>
          <a:p>
            <a:r>
              <a:rPr lang="en-US" b="1" dirty="0"/>
              <a:t>http://noaca.org/tlcirfq2014.pdf</a:t>
            </a:r>
          </a:p>
        </p:txBody>
      </p:sp>
      <p:sp>
        <p:nvSpPr>
          <p:cNvPr id="3" name="TextBox 2"/>
          <p:cNvSpPr txBox="1"/>
          <p:nvPr/>
        </p:nvSpPr>
        <p:spPr>
          <a:xfrm>
            <a:off x="838200" y="1298882"/>
            <a:ext cx="7266541" cy="523220"/>
          </a:xfrm>
          <a:prstGeom prst="rect">
            <a:avLst/>
          </a:prstGeom>
          <a:noFill/>
        </p:spPr>
        <p:txBody>
          <a:bodyPr wrap="none" rtlCol="0">
            <a:spAutoFit/>
          </a:bodyPr>
          <a:lstStyle/>
          <a:p>
            <a:r>
              <a:rPr lang="en-US" sz="2800" b="1" u="sng" dirty="0" smtClean="0">
                <a:effectLst>
                  <a:outerShdw blurRad="38100" dist="38100" dir="2700000" algn="tl">
                    <a:srgbClr val="000000">
                      <a:alpha val="43137"/>
                    </a:srgbClr>
                  </a:outerShdw>
                </a:effectLst>
              </a:rPr>
              <a:t>Transportation Livability Communities Initiative</a:t>
            </a:r>
            <a:endParaRPr lang="en-US" sz="2800" b="1" u="sng" dirty="0">
              <a:effectLst>
                <a:outerShdw blurRad="38100" dist="38100" dir="2700000" algn="tl">
                  <a:srgbClr val="000000">
                    <a:alpha val="43137"/>
                  </a:srgbClr>
                </a:outerShdw>
              </a:effectLst>
            </a:endParaRPr>
          </a:p>
        </p:txBody>
      </p:sp>
      <p:sp>
        <p:nvSpPr>
          <p:cNvPr id="4" name="TextBox 3"/>
          <p:cNvSpPr txBox="1"/>
          <p:nvPr/>
        </p:nvSpPr>
        <p:spPr>
          <a:xfrm>
            <a:off x="47708" y="98553"/>
            <a:ext cx="9071394" cy="1200329"/>
          </a:xfrm>
          <a:prstGeom prst="rect">
            <a:avLst/>
          </a:prstGeom>
          <a:noFill/>
        </p:spPr>
        <p:txBody>
          <a:bodyPr wrap="none" rtlCol="0">
            <a:spAutoFit/>
          </a:bodyPr>
          <a:lstStyle/>
          <a:p>
            <a:r>
              <a:rPr lang="en-US" sz="2400" b="1" dirty="0"/>
              <a:t>NOACA is the metropolitan planning organization (MPO</a:t>
            </a:r>
            <a:r>
              <a:rPr lang="en-US" sz="2400" b="1" dirty="0" smtClean="0"/>
              <a:t>) (that) works </a:t>
            </a:r>
          </a:p>
          <a:p>
            <a:r>
              <a:rPr lang="en-US" sz="2400" b="1" dirty="0" smtClean="0"/>
              <a:t>with </a:t>
            </a:r>
            <a:r>
              <a:rPr lang="en-US" sz="2400" b="1" dirty="0"/>
              <a:t>other </a:t>
            </a:r>
            <a:r>
              <a:rPr lang="en-US" sz="2400" b="1" dirty="0" smtClean="0"/>
              <a:t>organizations </a:t>
            </a:r>
            <a:r>
              <a:rPr lang="en-US" sz="2400" b="1" dirty="0"/>
              <a:t>to help address </a:t>
            </a:r>
            <a:r>
              <a:rPr lang="en-US" sz="2400" b="1" dirty="0" smtClean="0"/>
              <a:t>northeast </a:t>
            </a:r>
            <a:r>
              <a:rPr lang="en-US" sz="2400" b="1" dirty="0"/>
              <a:t>Ohio’s </a:t>
            </a:r>
            <a:endParaRPr lang="en-US" sz="2400" b="1" dirty="0" smtClean="0"/>
          </a:p>
          <a:p>
            <a:r>
              <a:rPr lang="en-US" sz="2400" b="1" dirty="0" smtClean="0">
                <a:solidFill>
                  <a:srgbClr val="FF0000"/>
                </a:solidFill>
                <a:effectLst>
                  <a:outerShdw blurRad="38100" dist="38100" dir="2700000" algn="tl">
                    <a:srgbClr val="000000">
                      <a:alpha val="43137"/>
                    </a:srgbClr>
                  </a:outerShdw>
                </a:effectLst>
              </a:rPr>
              <a:t>transportation</a:t>
            </a:r>
            <a:r>
              <a:rPr lang="en-US" sz="2400" b="1" dirty="0">
                <a:solidFill>
                  <a:srgbClr val="FF0000"/>
                </a:solidFill>
                <a:effectLst>
                  <a:outerShdw blurRad="38100" dist="38100" dir="2700000" algn="tl">
                    <a:srgbClr val="000000">
                      <a:alpha val="43137"/>
                    </a:srgbClr>
                  </a:outerShdw>
                </a:effectLst>
              </a:rPr>
              <a:t>, air quality, and water </a:t>
            </a:r>
            <a:r>
              <a:rPr lang="en-US" sz="2400" b="1" dirty="0" smtClean="0">
                <a:solidFill>
                  <a:srgbClr val="FF0000"/>
                </a:solidFill>
                <a:effectLst>
                  <a:outerShdw blurRad="38100" dist="38100" dir="2700000" algn="tl">
                    <a:srgbClr val="000000">
                      <a:alpha val="43137"/>
                    </a:srgbClr>
                  </a:outerShdw>
                </a:effectLst>
              </a:rPr>
              <a:t>quality </a:t>
            </a:r>
            <a:r>
              <a:rPr lang="en-US" sz="2400" b="1" dirty="0"/>
              <a:t>needs. </a:t>
            </a:r>
          </a:p>
        </p:txBody>
      </p:sp>
      <p:sp>
        <p:nvSpPr>
          <p:cNvPr id="5" name="TextBox 4"/>
          <p:cNvSpPr txBox="1"/>
          <p:nvPr/>
        </p:nvSpPr>
        <p:spPr>
          <a:xfrm>
            <a:off x="82942" y="1905000"/>
            <a:ext cx="9000926" cy="3416320"/>
          </a:xfrm>
          <a:prstGeom prst="rect">
            <a:avLst/>
          </a:prstGeom>
          <a:noFill/>
        </p:spPr>
        <p:txBody>
          <a:bodyPr wrap="none" rtlCol="0">
            <a:spAutoFit/>
          </a:bodyPr>
          <a:lstStyle/>
          <a:p>
            <a:r>
              <a:rPr lang="en-US" sz="2400" b="1" dirty="0" smtClean="0"/>
              <a:t>NOACA </a:t>
            </a:r>
            <a:r>
              <a:rPr lang="en-US" sz="2400" b="1" dirty="0"/>
              <a:t>is prequalifying consultants for TLCI planning contracts </a:t>
            </a:r>
            <a:endParaRPr lang="en-US" sz="2400" b="1" dirty="0" smtClean="0"/>
          </a:p>
          <a:p>
            <a:r>
              <a:rPr lang="en-US" sz="2400" b="1" dirty="0" smtClean="0"/>
              <a:t>Possible </a:t>
            </a:r>
            <a:r>
              <a:rPr lang="en-US" sz="2400" b="1" dirty="0"/>
              <a:t>TLCI efforts include: </a:t>
            </a:r>
          </a:p>
          <a:p>
            <a:r>
              <a:rPr lang="en-US" sz="2400" b="1" dirty="0"/>
              <a:t>• Transportation and land‐use plans for redevelopment </a:t>
            </a:r>
          </a:p>
          <a:p>
            <a:r>
              <a:rPr lang="en-US" sz="2400" b="1" dirty="0"/>
              <a:t>• Bicycle and pedestrian network/complete streets implementation </a:t>
            </a:r>
            <a:endParaRPr lang="en-US" sz="2400" b="1" dirty="0" smtClean="0"/>
          </a:p>
          <a:p>
            <a:r>
              <a:rPr lang="en-US" sz="2400" b="1" dirty="0"/>
              <a:t>	</a:t>
            </a:r>
            <a:r>
              <a:rPr lang="en-US" sz="2400" b="1" dirty="0" smtClean="0"/>
              <a:t>plans </a:t>
            </a:r>
            <a:endParaRPr lang="en-US" sz="2400" b="1" dirty="0"/>
          </a:p>
          <a:p>
            <a:r>
              <a:rPr lang="en-US" sz="2400" b="1" dirty="0"/>
              <a:t>• Transit‐oriented development plans </a:t>
            </a:r>
          </a:p>
          <a:p>
            <a:r>
              <a:rPr lang="en-US" sz="2400" b="1" dirty="0"/>
              <a:t>• Neighborhood traffic calming plans, including improvements for </a:t>
            </a:r>
            <a:endParaRPr lang="en-US" sz="2400" b="1" dirty="0" smtClean="0"/>
          </a:p>
          <a:p>
            <a:r>
              <a:rPr lang="en-US" sz="2400" b="1" dirty="0"/>
              <a:t>	</a:t>
            </a:r>
            <a:r>
              <a:rPr lang="en-US" sz="2400" b="1" dirty="0" smtClean="0"/>
              <a:t>bicycle </a:t>
            </a:r>
            <a:r>
              <a:rPr lang="en-US" sz="2400" b="1" dirty="0"/>
              <a:t>and pedestrian </a:t>
            </a:r>
            <a:r>
              <a:rPr lang="en-US" sz="2400" b="1" dirty="0" smtClean="0"/>
              <a:t>safety </a:t>
            </a:r>
            <a:r>
              <a:rPr lang="en-US" sz="2400" b="1" dirty="0"/>
              <a:t>and accessibility </a:t>
            </a:r>
          </a:p>
          <a:p>
            <a:r>
              <a:rPr lang="en-US" sz="2400" b="1" dirty="0"/>
              <a:t>• Economic development plans based on transportation investments </a:t>
            </a:r>
          </a:p>
        </p:txBody>
      </p:sp>
      <p:sp>
        <p:nvSpPr>
          <p:cNvPr id="6" name="TextBox 5"/>
          <p:cNvSpPr txBox="1"/>
          <p:nvPr/>
        </p:nvSpPr>
        <p:spPr>
          <a:xfrm>
            <a:off x="180542" y="6248400"/>
            <a:ext cx="7406899" cy="369332"/>
          </a:xfrm>
          <a:prstGeom prst="rect">
            <a:avLst/>
          </a:prstGeom>
          <a:solidFill>
            <a:srgbClr val="66FF33"/>
          </a:solidFill>
          <a:ln w="38100">
            <a:solidFill>
              <a:schemeClr val="tx1"/>
            </a:solidFill>
          </a:ln>
        </p:spPr>
        <p:txBody>
          <a:bodyPr wrap="none" rtlCol="0">
            <a:spAutoFit/>
          </a:bodyPr>
          <a:lstStyle/>
          <a:p>
            <a:r>
              <a:rPr lang="en-US" b="1" dirty="0"/>
              <a:t>http://www.fhwa.dot.gov/publications/publicroads/00mayjun/liability.cfm</a:t>
            </a:r>
          </a:p>
        </p:txBody>
      </p:sp>
    </p:spTree>
    <p:extLst>
      <p:ext uri="{BB962C8B-B14F-4D97-AF65-F5344CB8AC3E}">
        <p14:creationId xmlns:p14="http://schemas.microsoft.com/office/powerpoint/2010/main" val="1439311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7020" y="2438400"/>
            <a:ext cx="8973710" cy="3539430"/>
          </a:xfrm>
          <a:prstGeom prst="rect">
            <a:avLst/>
          </a:prstGeom>
        </p:spPr>
        <p:txBody>
          <a:bodyPr wrap="square">
            <a:spAutoFit/>
          </a:bodyPr>
          <a:lstStyle/>
          <a:p>
            <a:pPr marL="285750" indent="-285750">
              <a:buFont typeface="Arial" panose="020B0604020202020204" pitchFamily="34" charset="0"/>
              <a:buChar char="•"/>
            </a:pPr>
            <a:r>
              <a:rPr lang="en-US" sz="2800" b="1" dirty="0" smtClean="0"/>
              <a:t>Develop </a:t>
            </a:r>
            <a:r>
              <a:rPr lang="en-US" sz="2800" b="1" dirty="0"/>
              <a:t>transportation projects that provide more travel options through </a:t>
            </a:r>
            <a:r>
              <a:rPr lang="en-US" sz="2800" b="1" dirty="0">
                <a:solidFill>
                  <a:srgbClr val="FF0000"/>
                </a:solidFill>
                <a:effectLst>
                  <a:outerShdw blurRad="38100" dist="38100" dir="2700000" algn="tl">
                    <a:srgbClr val="000000">
                      <a:alpha val="43137"/>
                    </a:srgbClr>
                  </a:outerShdw>
                </a:effectLst>
              </a:rPr>
              <a:t>complete streets and context sensitive solutions</a:t>
            </a:r>
            <a:r>
              <a:rPr lang="en-US" sz="2800" b="1" dirty="0"/>
              <a:t>, increasing user safety and supporting positive public health </a:t>
            </a:r>
            <a:r>
              <a:rPr lang="en-US" sz="2800" b="1" dirty="0" smtClean="0"/>
              <a:t>impacts </a:t>
            </a:r>
            <a:endParaRPr lang="en-US" sz="2800" b="1" dirty="0"/>
          </a:p>
          <a:p>
            <a:pPr marL="285750" indent="-285750">
              <a:buFont typeface="Arial" panose="020B0604020202020204" pitchFamily="34" charset="0"/>
              <a:buChar char="•"/>
            </a:pPr>
            <a:r>
              <a:rPr lang="en-US" sz="2800" b="1" dirty="0" smtClean="0"/>
              <a:t>Promote </a:t>
            </a:r>
            <a:r>
              <a:rPr lang="en-US" sz="2800" b="1" dirty="0"/>
              <a:t>reinvestment in underutilized </a:t>
            </a:r>
            <a:r>
              <a:rPr lang="en-US" sz="2800" b="1" dirty="0" smtClean="0"/>
              <a:t>or </a:t>
            </a:r>
            <a:r>
              <a:rPr lang="en-US" sz="2800" b="1" dirty="0" smtClean="0">
                <a:solidFill>
                  <a:srgbClr val="FF0000"/>
                </a:solidFill>
                <a:effectLst>
                  <a:outerShdw blurRad="38100" dist="38100" dir="2700000" algn="tl">
                    <a:srgbClr val="000000">
                      <a:alpha val="43137"/>
                    </a:srgbClr>
                  </a:outerShdw>
                </a:effectLst>
              </a:rPr>
              <a:t>vacant/</a:t>
            </a:r>
            <a:r>
              <a:rPr lang="en-US" sz="2800" b="1" dirty="0" smtClean="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abandoned </a:t>
            </a:r>
            <a:r>
              <a:rPr lang="en-US" sz="2800" b="1" dirty="0">
                <a:solidFill>
                  <a:srgbClr val="FF0000"/>
                </a:solidFill>
                <a:effectLst>
                  <a:outerShdw blurRad="38100" dist="38100" dir="2700000" algn="tl">
                    <a:srgbClr val="000000">
                      <a:alpha val="43137"/>
                    </a:srgbClr>
                  </a:outerShdw>
                </a:effectLst>
              </a:rPr>
              <a:t>properties</a:t>
            </a:r>
            <a:r>
              <a:rPr lang="en-US" sz="2800" b="1" dirty="0">
                <a:solidFill>
                  <a:srgbClr val="FF0000"/>
                </a:solidFill>
              </a:rPr>
              <a:t> </a:t>
            </a:r>
            <a:r>
              <a:rPr lang="en-US" sz="2800" b="1" dirty="0"/>
              <a:t>through development concepts supported by multimodal transportation systems </a:t>
            </a:r>
          </a:p>
          <a:p>
            <a:endParaRPr lang="en-US" sz="2800" dirty="0"/>
          </a:p>
        </p:txBody>
      </p:sp>
      <p:sp>
        <p:nvSpPr>
          <p:cNvPr id="3" name="TextBox 2"/>
          <p:cNvSpPr txBox="1"/>
          <p:nvPr/>
        </p:nvSpPr>
        <p:spPr>
          <a:xfrm>
            <a:off x="27167" y="381000"/>
            <a:ext cx="9107750" cy="1815882"/>
          </a:xfrm>
          <a:prstGeom prst="rect">
            <a:avLst/>
          </a:prstGeom>
          <a:noFill/>
        </p:spPr>
        <p:txBody>
          <a:bodyPr wrap="none" rtlCol="0">
            <a:spAutoFit/>
          </a:bodyPr>
          <a:lstStyle/>
          <a:p>
            <a:r>
              <a:rPr lang="en-US" sz="2800" b="1" dirty="0"/>
              <a:t>Lead consultants shall assemble a project team and </a:t>
            </a:r>
            <a:r>
              <a:rPr lang="en-US" sz="2800" b="1" dirty="0">
                <a:solidFill>
                  <a:srgbClr val="FF0000"/>
                </a:solidFill>
                <a:effectLst>
                  <a:outerShdw blurRad="38100" dist="38100" dir="2700000" algn="tl">
                    <a:srgbClr val="000000">
                      <a:alpha val="43137"/>
                    </a:srgbClr>
                  </a:outerShdw>
                </a:effectLst>
              </a:rPr>
              <a:t>work </a:t>
            </a:r>
            <a:endParaRPr lang="en-US" sz="2800" b="1" dirty="0" smtClean="0">
              <a:solidFill>
                <a:srgbClr val="FF0000"/>
              </a:solidFill>
              <a:effectLst>
                <a:outerShdw blurRad="38100" dist="38100" dir="2700000" algn="tl">
                  <a:srgbClr val="000000">
                    <a:alpha val="43137"/>
                  </a:srgbClr>
                </a:outerShdw>
              </a:effectLst>
            </a:endParaRPr>
          </a:p>
          <a:p>
            <a:r>
              <a:rPr lang="en-US" sz="2800" b="1" dirty="0" smtClean="0">
                <a:solidFill>
                  <a:srgbClr val="FF0000"/>
                </a:solidFill>
                <a:effectLst>
                  <a:outerShdw blurRad="38100" dist="38100" dir="2700000" algn="tl">
                    <a:srgbClr val="000000">
                      <a:alpha val="43137"/>
                    </a:srgbClr>
                  </a:outerShdw>
                </a:effectLst>
              </a:rPr>
              <a:t>with </a:t>
            </a:r>
            <a:r>
              <a:rPr lang="en-US" sz="2800" b="1" dirty="0">
                <a:solidFill>
                  <a:srgbClr val="FF0000"/>
                </a:solidFill>
                <a:effectLst>
                  <a:outerShdw blurRad="38100" dist="38100" dir="2700000" algn="tl">
                    <a:srgbClr val="000000">
                      <a:alpha val="43137"/>
                    </a:srgbClr>
                  </a:outerShdw>
                </a:effectLst>
              </a:rPr>
              <a:t>TLCI </a:t>
            </a:r>
            <a:r>
              <a:rPr lang="en-US" sz="2800" b="1" dirty="0" smtClean="0">
                <a:solidFill>
                  <a:srgbClr val="FF0000"/>
                </a:solidFill>
                <a:effectLst>
                  <a:outerShdw blurRad="38100" dist="38100" dir="2700000" algn="tl">
                    <a:srgbClr val="000000">
                      <a:alpha val="43137"/>
                    </a:srgbClr>
                  </a:outerShdw>
                </a:effectLst>
              </a:rPr>
              <a:t>sponsors </a:t>
            </a:r>
            <a:r>
              <a:rPr lang="en-US" sz="2800" b="1" dirty="0">
                <a:solidFill>
                  <a:srgbClr val="FF0000"/>
                </a:solidFill>
                <a:effectLst>
                  <a:outerShdw blurRad="38100" dist="38100" dir="2700000" algn="tl">
                    <a:srgbClr val="000000">
                      <a:alpha val="43137"/>
                    </a:srgbClr>
                  </a:outerShdw>
                </a:effectLst>
              </a:rPr>
              <a:t>and </a:t>
            </a:r>
            <a:r>
              <a:rPr lang="en-US" sz="2800" b="1" dirty="0" smtClean="0">
                <a:solidFill>
                  <a:srgbClr val="FF0000"/>
                </a:solidFill>
                <a:effectLst>
                  <a:outerShdw blurRad="38100" dist="38100" dir="2700000" algn="tl">
                    <a:srgbClr val="000000">
                      <a:alpha val="43137"/>
                    </a:srgbClr>
                  </a:outerShdw>
                </a:effectLst>
              </a:rPr>
              <a:t>NOACA </a:t>
            </a:r>
            <a:r>
              <a:rPr lang="en-US" sz="2800" b="1" dirty="0"/>
              <a:t>to develop </a:t>
            </a:r>
            <a:r>
              <a:rPr lang="en-US" sz="2800" b="1" dirty="0" smtClean="0"/>
              <a:t>a  </a:t>
            </a:r>
            <a:r>
              <a:rPr lang="en-US" sz="2800" b="1" dirty="0"/>
              <a:t>scope of </a:t>
            </a:r>
            <a:endParaRPr lang="en-US" sz="2800" b="1" dirty="0" smtClean="0"/>
          </a:p>
          <a:p>
            <a:r>
              <a:rPr lang="en-US" sz="2800" b="1" dirty="0" smtClean="0"/>
              <a:t>services </a:t>
            </a:r>
            <a:r>
              <a:rPr lang="en-US" sz="2800" b="1" dirty="0"/>
              <a:t>consistent with </a:t>
            </a:r>
            <a:r>
              <a:rPr lang="en-US" sz="2800" b="1" dirty="0" smtClean="0"/>
              <a:t>NOACA’s </a:t>
            </a:r>
            <a:r>
              <a:rPr lang="en-US" sz="2800" b="1" dirty="0"/>
              <a:t>long-range </a:t>
            </a:r>
            <a:r>
              <a:rPr lang="en-US" sz="2800" b="1" dirty="0" smtClean="0"/>
              <a:t>transportation </a:t>
            </a:r>
          </a:p>
          <a:p>
            <a:r>
              <a:rPr lang="en-US" sz="2800" b="1" dirty="0" smtClean="0"/>
              <a:t>goals </a:t>
            </a:r>
            <a:r>
              <a:rPr lang="en-US" sz="2800" b="1" dirty="0"/>
              <a:t>and the TLCI objectives </a:t>
            </a:r>
          </a:p>
        </p:txBody>
      </p:sp>
    </p:spTree>
    <p:extLst>
      <p:ext uri="{BB962C8B-B14F-4D97-AF65-F5344CB8AC3E}">
        <p14:creationId xmlns:p14="http://schemas.microsoft.com/office/powerpoint/2010/main" val="1324131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07343" y="457200"/>
            <a:ext cx="8973710" cy="5109091"/>
          </a:xfrm>
          <a:prstGeom prst="rect">
            <a:avLst/>
          </a:prstGeom>
        </p:spPr>
        <p:txBody>
          <a:bodyPr wrap="square">
            <a:spAutoFit/>
          </a:bodyPr>
          <a:lstStyle/>
          <a:p>
            <a:pPr marL="285750" indent="-285750">
              <a:buFont typeface="Arial" panose="020B0604020202020204" pitchFamily="34" charset="0"/>
              <a:buChar char="•"/>
            </a:pPr>
            <a:r>
              <a:rPr lang="en-US" sz="2800" b="1" dirty="0"/>
              <a:t>Support economic development through place-based transportation and </a:t>
            </a:r>
            <a:r>
              <a:rPr lang="en-US" sz="2800" b="1" dirty="0">
                <a:solidFill>
                  <a:srgbClr val="FF0000"/>
                </a:solidFill>
                <a:effectLst>
                  <a:outerShdw blurRad="38100" dist="38100" dir="2700000" algn="tl">
                    <a:srgbClr val="000000">
                      <a:alpha val="43137"/>
                    </a:srgbClr>
                  </a:outerShdw>
                </a:effectLst>
              </a:rPr>
              <a:t>land use recommendations</a:t>
            </a:r>
            <a:r>
              <a:rPr lang="en-US" sz="2800" b="1" dirty="0"/>
              <a:t>, and connect these proposals with existing assets and investments </a:t>
            </a:r>
          </a:p>
          <a:p>
            <a:pPr marL="285750" indent="-285750">
              <a:buFont typeface="Arial" panose="020B0604020202020204" pitchFamily="34" charset="0"/>
              <a:buChar char="•"/>
            </a:pPr>
            <a:r>
              <a:rPr lang="en-US" sz="2800" b="1" dirty="0" smtClean="0"/>
              <a:t>Integrate </a:t>
            </a:r>
            <a:r>
              <a:rPr lang="en-US" sz="2800" b="1" dirty="0"/>
              <a:t>accessibility and </a:t>
            </a:r>
            <a:r>
              <a:rPr lang="en-US" sz="2800" b="1" dirty="0">
                <a:solidFill>
                  <a:srgbClr val="FF0000"/>
                </a:solidFill>
                <a:effectLst>
                  <a:outerShdw blurRad="38100" dist="38100" dir="2700000" algn="tl">
                    <a:srgbClr val="000000">
                      <a:alpha val="43137"/>
                    </a:srgbClr>
                  </a:outerShdw>
                </a:effectLst>
              </a:rPr>
              <a:t>environmental justice </a:t>
            </a:r>
            <a:r>
              <a:rPr lang="en-US" sz="2800" b="1" dirty="0"/>
              <a:t>into preferred </a:t>
            </a:r>
            <a:r>
              <a:rPr lang="en-US" sz="2800" b="1" dirty="0" smtClean="0"/>
              <a:t>recommendations</a:t>
            </a:r>
          </a:p>
          <a:p>
            <a:pPr marL="285750" indent="-285750">
              <a:buFont typeface="Arial" panose="020B0604020202020204" pitchFamily="34" charset="0"/>
              <a:buChar char="•"/>
            </a:pPr>
            <a:r>
              <a:rPr lang="en-US" sz="2800" b="1" dirty="0" smtClean="0"/>
              <a:t> Complement </a:t>
            </a:r>
            <a:r>
              <a:rPr lang="en-US" sz="2800" b="1" dirty="0">
                <a:solidFill>
                  <a:srgbClr val="FF0000"/>
                </a:solidFill>
                <a:effectLst>
                  <a:outerShdw blurRad="38100" dist="38100" dir="2700000" algn="tl">
                    <a:srgbClr val="000000">
                      <a:alpha val="43137"/>
                    </a:srgbClr>
                  </a:outerShdw>
                </a:effectLst>
              </a:rPr>
              <a:t>existing plans and proposed initiatives</a:t>
            </a:r>
            <a:r>
              <a:rPr lang="en-US" sz="2800" b="1" dirty="0"/>
              <a:t>, and encourage collaboration between regional and community partners </a:t>
            </a:r>
          </a:p>
          <a:p>
            <a:pPr marL="285750" indent="-285750">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rPr>
              <a:t>Engage </a:t>
            </a:r>
            <a:r>
              <a:rPr lang="en-US" sz="2800" b="1" dirty="0">
                <a:solidFill>
                  <a:srgbClr val="FF0000"/>
                </a:solidFill>
                <a:effectLst>
                  <a:outerShdw blurRad="38100" dist="38100" dir="2700000" algn="tl">
                    <a:srgbClr val="000000">
                      <a:alpha val="43137"/>
                    </a:srgbClr>
                  </a:outerShdw>
                </a:effectLst>
              </a:rPr>
              <a:t>citizens and communities </a:t>
            </a:r>
            <a:r>
              <a:rPr lang="en-US" sz="2800" b="1" dirty="0"/>
              <a:t>through innovative public engagement and inclusive planning </a:t>
            </a:r>
          </a:p>
          <a:p>
            <a:endParaRPr lang="en-US" dirty="0"/>
          </a:p>
        </p:txBody>
      </p:sp>
      <p:sp>
        <p:nvSpPr>
          <p:cNvPr id="4" name="TextBox 3"/>
          <p:cNvSpPr txBox="1"/>
          <p:nvPr/>
        </p:nvSpPr>
        <p:spPr>
          <a:xfrm>
            <a:off x="208722" y="5791200"/>
            <a:ext cx="3310650" cy="369332"/>
          </a:xfrm>
          <a:prstGeom prst="rect">
            <a:avLst/>
          </a:prstGeom>
          <a:solidFill>
            <a:srgbClr val="66FF33"/>
          </a:solidFill>
          <a:ln w="38100">
            <a:solidFill>
              <a:schemeClr val="tx1"/>
            </a:solidFill>
          </a:ln>
        </p:spPr>
        <p:txBody>
          <a:bodyPr wrap="none" rtlCol="0">
            <a:spAutoFit/>
          </a:bodyPr>
          <a:lstStyle/>
          <a:p>
            <a:r>
              <a:rPr lang="en-US" b="1" dirty="0"/>
              <a:t>http://noaca.org/tlcirfq2014.pdf</a:t>
            </a:r>
          </a:p>
        </p:txBody>
      </p:sp>
    </p:spTree>
    <p:extLst>
      <p:ext uri="{BB962C8B-B14F-4D97-AF65-F5344CB8AC3E}">
        <p14:creationId xmlns:p14="http://schemas.microsoft.com/office/powerpoint/2010/main" val="179723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216010" y="685800"/>
            <a:ext cx="8686800" cy="1938992"/>
          </a:xfrm>
          <a:prstGeom prst="rect">
            <a:avLst/>
          </a:prstGeom>
        </p:spPr>
        <p:txBody>
          <a:bodyPr wrap="square">
            <a:spAutoFit/>
          </a:bodyPr>
          <a:lstStyle/>
          <a:p>
            <a:r>
              <a:rPr lang="en-US" sz="2400" b="1" dirty="0"/>
              <a:t>Metropolitan and other planning organizations that receive FTA planning funds </a:t>
            </a:r>
            <a:r>
              <a:rPr lang="en-US" sz="2400" b="1" dirty="0">
                <a:solidFill>
                  <a:srgbClr val="FF0000"/>
                </a:solidFill>
                <a:effectLst>
                  <a:outerShdw blurRad="38100" dist="38100" dir="2700000" algn="tl">
                    <a:srgbClr val="000000">
                      <a:alpha val="43137"/>
                    </a:srgbClr>
                  </a:outerShdw>
                </a:effectLst>
              </a:rPr>
              <a:t>are expected to incorporate Livable Communities elements into their regular planning work programs.</a:t>
            </a:r>
            <a:r>
              <a:rPr lang="en-US" sz="2400" b="1" dirty="0"/>
              <a:t> Eligible capital activities or capital project enhancements of demonstration projects include</a:t>
            </a:r>
            <a:r>
              <a:rPr lang="en-US" sz="2400" b="1" dirty="0" smtClean="0"/>
              <a:t>:</a:t>
            </a:r>
            <a:endParaRPr lang="en-US" sz="2400" b="1" dirty="0"/>
          </a:p>
        </p:txBody>
      </p:sp>
      <p:sp>
        <p:nvSpPr>
          <p:cNvPr id="4" name="TextBox 3"/>
          <p:cNvSpPr txBox="1"/>
          <p:nvPr/>
        </p:nvSpPr>
        <p:spPr>
          <a:xfrm>
            <a:off x="413331" y="3048000"/>
            <a:ext cx="8583440" cy="3046988"/>
          </a:xfrm>
          <a:prstGeom prst="rect">
            <a:avLst/>
          </a:prstGeom>
          <a:noFill/>
        </p:spPr>
        <p:txBody>
          <a:bodyPr wrap="none" rtlCol="0">
            <a:spAutoFit/>
          </a:bodyPr>
          <a:lstStyle/>
          <a:p>
            <a:pPr marL="457200" indent="-457200">
              <a:buAutoNum type="arabicPeriod"/>
            </a:pPr>
            <a:r>
              <a:rPr lang="en-US" sz="2400" b="1" dirty="0" smtClean="0"/>
              <a:t>Property acquisition, restoration or demolition of existing</a:t>
            </a:r>
          </a:p>
          <a:p>
            <a:r>
              <a:rPr lang="en-US" sz="2400" b="1" dirty="0" smtClean="0"/>
              <a:t>       structures, site preparation, utilities, building foundations,</a:t>
            </a:r>
          </a:p>
          <a:p>
            <a:r>
              <a:rPr lang="en-US" sz="2400" b="1" dirty="0" smtClean="0"/>
              <a:t>       walkways, and open space that are physically and functionally</a:t>
            </a:r>
          </a:p>
          <a:p>
            <a:r>
              <a:rPr lang="en-US" sz="2400" b="1" dirty="0"/>
              <a:t> </a:t>
            </a:r>
            <a:r>
              <a:rPr lang="en-US" sz="2400" b="1" dirty="0" smtClean="0"/>
              <a:t>      related to mass transit facilities</a:t>
            </a:r>
          </a:p>
          <a:p>
            <a:endParaRPr lang="en-US" sz="2400" b="1" dirty="0"/>
          </a:p>
          <a:p>
            <a:pPr marL="457200" indent="-457200">
              <a:buAutoNum type="arabicPeriod" startAt="2"/>
            </a:pPr>
            <a:r>
              <a:rPr lang="en-US" sz="2400" b="1" dirty="0" smtClean="0"/>
              <a:t>The purchase of buses, enhancements to transit stations, park</a:t>
            </a:r>
          </a:p>
          <a:p>
            <a:r>
              <a:rPr lang="en-US" sz="2400" b="1" dirty="0"/>
              <a:t> </a:t>
            </a:r>
            <a:r>
              <a:rPr lang="en-US" sz="2400" b="1" dirty="0" smtClean="0"/>
              <a:t>      and ride lots and transfer facilities incorporating community</a:t>
            </a:r>
          </a:p>
          <a:p>
            <a:r>
              <a:rPr lang="en-US" sz="2400" b="1" dirty="0"/>
              <a:t> </a:t>
            </a:r>
            <a:r>
              <a:rPr lang="en-US" sz="2400" b="1" dirty="0" smtClean="0"/>
              <a:t>      services such as day care, health care and services</a:t>
            </a:r>
            <a:r>
              <a:rPr lang="en-US" sz="2400" b="1" dirty="0"/>
              <a:t>	</a:t>
            </a:r>
            <a:r>
              <a:rPr lang="en-US" sz="2400" b="1" dirty="0" smtClean="0"/>
              <a:t>	</a:t>
            </a:r>
            <a:endParaRPr lang="en-US" sz="2400" b="1" dirty="0"/>
          </a:p>
        </p:txBody>
      </p:sp>
    </p:spTree>
    <p:extLst>
      <p:ext uri="{BB962C8B-B14F-4D97-AF65-F5344CB8AC3E}">
        <p14:creationId xmlns:p14="http://schemas.microsoft.com/office/powerpoint/2010/main" val="369384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2246769"/>
          </a:xfrm>
          <a:prstGeom prst="rect">
            <a:avLst/>
          </a:prstGeom>
        </p:spPr>
        <p:txBody>
          <a:bodyPr wrap="square">
            <a:spAutoFit/>
          </a:bodyPr>
          <a:lstStyle/>
          <a:p>
            <a:r>
              <a:rPr lang="en-US" sz="2800" b="1" u="sng" dirty="0">
                <a:effectLst>
                  <a:outerShdw blurRad="38100" dist="38100" dir="2700000" algn="tl">
                    <a:srgbClr val="000000">
                      <a:alpha val="43137"/>
                    </a:srgbClr>
                  </a:outerShdw>
                </a:effectLst>
              </a:rPr>
              <a:t>VIBRANTNEO IS A LOCAL INITIATIVE</a:t>
            </a:r>
            <a:r>
              <a:rPr lang="en-US" sz="2800" u="sng" dirty="0">
                <a:effectLst>
                  <a:outerShdw blurRad="38100" dist="38100" dir="2700000" algn="tl">
                    <a:srgbClr val="000000">
                      <a:alpha val="43137"/>
                    </a:srgbClr>
                  </a:outerShdw>
                </a:effectLst>
              </a:rPr>
              <a:t>. </a:t>
            </a:r>
            <a:endParaRPr lang="en-US" sz="2800" u="sng" dirty="0" smtClean="0">
              <a:effectLst>
                <a:outerShdw blurRad="38100" dist="38100" dir="2700000" algn="tl">
                  <a:srgbClr val="000000">
                    <a:alpha val="43137"/>
                  </a:srgbClr>
                </a:outerShdw>
              </a:effectLst>
            </a:endParaRPr>
          </a:p>
          <a:p>
            <a:r>
              <a:rPr lang="en-US" sz="2800" b="1" dirty="0" smtClean="0"/>
              <a:t>“NEOSCC </a:t>
            </a:r>
            <a:r>
              <a:rPr lang="en-US" sz="2800" b="1" dirty="0"/>
              <a:t>is made up of local governments, agencies, and organizations from across Northeast </a:t>
            </a:r>
            <a:r>
              <a:rPr lang="en-US" sz="2800" b="1" dirty="0" smtClean="0"/>
              <a:t>Ohio… </a:t>
            </a:r>
            <a:r>
              <a:rPr lang="en-US" sz="2800" b="1" dirty="0" smtClean="0">
                <a:solidFill>
                  <a:srgbClr val="FF0000"/>
                </a:solidFill>
                <a:effectLst>
                  <a:outerShdw blurRad="38100" dist="38100" dir="2700000" algn="tl">
                    <a:srgbClr val="000000">
                      <a:alpha val="43137"/>
                    </a:srgbClr>
                  </a:outerShdw>
                </a:effectLst>
              </a:rPr>
              <a:t>All </a:t>
            </a:r>
            <a:r>
              <a:rPr lang="en-US" sz="2800" b="1" dirty="0">
                <a:solidFill>
                  <a:srgbClr val="FF0000"/>
                </a:solidFill>
                <a:effectLst>
                  <a:outerShdw blurRad="38100" dist="38100" dir="2700000" algn="tl">
                    <a:srgbClr val="000000">
                      <a:alpha val="43137"/>
                    </a:srgbClr>
                  </a:outerShdw>
                </a:effectLst>
              </a:rPr>
              <a:t>decisions </a:t>
            </a:r>
            <a:r>
              <a:rPr lang="en-US" sz="2800" b="1" dirty="0"/>
              <a:t>to accept, pursue and implement VibrantNEO 2040 will </a:t>
            </a:r>
            <a:r>
              <a:rPr lang="en-US" sz="2800" b="1" dirty="0">
                <a:solidFill>
                  <a:srgbClr val="FF0000"/>
                </a:solidFill>
                <a:effectLst>
                  <a:outerShdw blurRad="38100" dist="38100" dir="2700000" algn="tl">
                    <a:srgbClr val="000000">
                      <a:alpha val="43137"/>
                    </a:srgbClr>
                  </a:outerShdw>
                </a:effectLst>
              </a:rPr>
              <a:t>need to be made at the local </a:t>
            </a:r>
            <a:r>
              <a:rPr lang="en-US" sz="2800" b="1" dirty="0" smtClean="0">
                <a:solidFill>
                  <a:srgbClr val="FF0000"/>
                </a:solidFill>
                <a:effectLst>
                  <a:outerShdw blurRad="38100" dist="38100" dir="2700000" algn="tl">
                    <a:srgbClr val="000000">
                      <a:alpha val="43137"/>
                    </a:srgbClr>
                  </a:outerShdw>
                </a:effectLst>
              </a:rPr>
              <a:t>level</a:t>
            </a:r>
            <a:r>
              <a:rPr lang="en-US" sz="2800" b="1" dirty="0" smtClean="0"/>
              <a:t>….”</a:t>
            </a:r>
            <a:endParaRPr lang="en-US" sz="2800" b="1" dirty="0"/>
          </a:p>
        </p:txBody>
      </p:sp>
      <p:sp>
        <p:nvSpPr>
          <p:cNvPr id="3" name="TextBox 2"/>
          <p:cNvSpPr txBox="1"/>
          <p:nvPr/>
        </p:nvSpPr>
        <p:spPr>
          <a:xfrm>
            <a:off x="5864097" y="2000529"/>
            <a:ext cx="2806602" cy="369332"/>
          </a:xfrm>
          <a:prstGeom prst="rect">
            <a:avLst/>
          </a:prstGeom>
          <a:solidFill>
            <a:srgbClr val="00B050"/>
          </a:solidFill>
          <a:ln w="38100">
            <a:solidFill>
              <a:schemeClr val="tx1"/>
            </a:solidFill>
          </a:ln>
        </p:spPr>
        <p:txBody>
          <a:bodyPr wrap="none" rtlCol="0">
            <a:spAutoFit/>
          </a:bodyPr>
          <a:lstStyle/>
          <a:p>
            <a:r>
              <a:rPr lang="en-US" dirty="0"/>
              <a:t>http://vibrantneo.org/blog/</a:t>
            </a:r>
          </a:p>
        </p:txBody>
      </p:sp>
      <p:sp>
        <p:nvSpPr>
          <p:cNvPr id="4" name="TextBox 3"/>
          <p:cNvSpPr txBox="1"/>
          <p:nvPr/>
        </p:nvSpPr>
        <p:spPr>
          <a:xfrm>
            <a:off x="452982" y="2590800"/>
            <a:ext cx="2028119"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Mid-Hudson</a:t>
            </a:r>
            <a:endParaRPr lang="en-US" sz="2800" b="1" dirty="0">
              <a:solidFill>
                <a:srgbClr val="990099"/>
              </a:solidFill>
              <a:effectLst>
                <a:outerShdw blurRad="38100" dist="38100" dir="2700000" algn="tl">
                  <a:srgbClr val="000000">
                    <a:alpha val="43137"/>
                  </a:srgbClr>
                </a:outerShdw>
              </a:effectLst>
            </a:endParaRPr>
          </a:p>
        </p:txBody>
      </p:sp>
      <p:sp>
        <p:nvSpPr>
          <p:cNvPr id="5" name="TextBox 4"/>
          <p:cNvSpPr txBox="1"/>
          <p:nvPr/>
        </p:nvSpPr>
        <p:spPr>
          <a:xfrm>
            <a:off x="467520" y="3210735"/>
            <a:ext cx="2299091"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Metro Oregon</a:t>
            </a:r>
            <a:endParaRPr lang="en-US" sz="2800" b="1" dirty="0">
              <a:solidFill>
                <a:srgbClr val="990099"/>
              </a:solidFill>
              <a:effectLst>
                <a:outerShdw blurRad="38100" dist="38100" dir="2700000" algn="tl">
                  <a:srgbClr val="000000">
                    <a:alpha val="43137"/>
                  </a:srgbClr>
                </a:outerShdw>
              </a:effectLst>
            </a:endParaRPr>
          </a:p>
        </p:txBody>
      </p:sp>
      <p:sp>
        <p:nvSpPr>
          <p:cNvPr id="6" name="TextBox 5"/>
          <p:cNvSpPr txBox="1"/>
          <p:nvPr/>
        </p:nvSpPr>
        <p:spPr>
          <a:xfrm>
            <a:off x="499758" y="3850415"/>
            <a:ext cx="2144113"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Granite State</a:t>
            </a:r>
            <a:endParaRPr lang="en-US" sz="2800" b="1" dirty="0">
              <a:solidFill>
                <a:srgbClr val="990099"/>
              </a:solidFill>
              <a:effectLst>
                <a:outerShdw blurRad="38100" dist="38100" dir="2700000" algn="tl">
                  <a:srgbClr val="000000">
                    <a:alpha val="43137"/>
                  </a:srgbClr>
                </a:outerShdw>
              </a:effectLst>
            </a:endParaRPr>
          </a:p>
        </p:txBody>
      </p:sp>
      <p:sp>
        <p:nvSpPr>
          <p:cNvPr id="7" name="TextBox 6"/>
          <p:cNvSpPr txBox="1"/>
          <p:nvPr/>
        </p:nvSpPr>
        <p:spPr>
          <a:xfrm>
            <a:off x="6665855" y="4572000"/>
            <a:ext cx="2004844"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Finger Lakes</a:t>
            </a:r>
            <a:endParaRPr lang="en-US" sz="2800" b="1" dirty="0">
              <a:solidFill>
                <a:srgbClr val="990099"/>
              </a:solidFill>
              <a:effectLst>
                <a:outerShdw blurRad="38100" dist="38100" dir="2700000" algn="tl">
                  <a:srgbClr val="000000">
                    <a:alpha val="43137"/>
                  </a:srgbClr>
                </a:outerShdw>
              </a:effectLst>
            </a:endParaRPr>
          </a:p>
        </p:txBody>
      </p:sp>
      <p:sp>
        <p:nvSpPr>
          <p:cNvPr id="8" name="TextBox 7"/>
          <p:cNvSpPr txBox="1"/>
          <p:nvPr/>
        </p:nvSpPr>
        <p:spPr>
          <a:xfrm>
            <a:off x="2664387" y="2590800"/>
            <a:ext cx="1590500"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OH-KY-IN</a:t>
            </a:r>
            <a:endParaRPr lang="en-US" sz="2800" b="1" dirty="0">
              <a:solidFill>
                <a:srgbClr val="990099"/>
              </a:solidFill>
              <a:effectLst>
                <a:outerShdw blurRad="38100" dist="38100" dir="2700000" algn="tl">
                  <a:srgbClr val="000000">
                    <a:alpha val="43137"/>
                  </a:srgbClr>
                </a:outerShdw>
              </a:effectLst>
            </a:endParaRPr>
          </a:p>
        </p:txBody>
      </p:sp>
      <p:sp>
        <p:nvSpPr>
          <p:cNvPr id="9" name="TextBox 8"/>
          <p:cNvSpPr txBox="1"/>
          <p:nvPr/>
        </p:nvSpPr>
        <p:spPr>
          <a:xfrm>
            <a:off x="4407645" y="2590800"/>
            <a:ext cx="2427139"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Knoxville RTPO</a:t>
            </a:r>
            <a:endParaRPr lang="en-US" sz="2800" b="1" dirty="0">
              <a:solidFill>
                <a:srgbClr val="990099"/>
              </a:solidFill>
              <a:effectLst>
                <a:outerShdw blurRad="38100" dist="38100" dir="2700000" algn="tl">
                  <a:srgbClr val="000000">
                    <a:alpha val="43137"/>
                  </a:srgbClr>
                </a:outerShdw>
              </a:effectLst>
            </a:endParaRPr>
          </a:p>
        </p:txBody>
      </p:sp>
      <p:sp>
        <p:nvSpPr>
          <p:cNvPr id="10" name="TextBox 9"/>
          <p:cNvSpPr txBox="1"/>
          <p:nvPr/>
        </p:nvSpPr>
        <p:spPr>
          <a:xfrm>
            <a:off x="2959001" y="3222458"/>
            <a:ext cx="2977432" cy="523220"/>
          </a:xfrm>
          <a:prstGeom prst="rect">
            <a:avLst/>
          </a:prstGeom>
          <a:noFill/>
        </p:spPr>
        <p:txBody>
          <a:bodyPr wrap="square" rtlCol="0">
            <a:spAutoFit/>
          </a:bodyPr>
          <a:lstStyle/>
          <a:p>
            <a:r>
              <a:rPr lang="en-US" sz="2800" b="1" dirty="0" smtClean="0">
                <a:solidFill>
                  <a:srgbClr val="990099"/>
                </a:solidFill>
                <a:effectLst>
                  <a:outerShdw blurRad="38100" dist="38100" dir="2700000" algn="tl">
                    <a:srgbClr val="000000">
                      <a:alpha val="43137"/>
                    </a:srgbClr>
                  </a:outerShdw>
                </a:effectLst>
              </a:rPr>
              <a:t>Destination Erie</a:t>
            </a:r>
            <a:endParaRPr lang="en-US" sz="2800" b="1" dirty="0">
              <a:solidFill>
                <a:srgbClr val="990099"/>
              </a:solidFill>
              <a:effectLst>
                <a:outerShdw blurRad="38100" dist="38100" dir="2700000" algn="tl">
                  <a:srgbClr val="000000">
                    <a:alpha val="43137"/>
                  </a:srgbClr>
                </a:outerShdw>
              </a:effectLst>
            </a:endParaRPr>
          </a:p>
        </p:txBody>
      </p:sp>
      <p:sp>
        <p:nvSpPr>
          <p:cNvPr id="11" name="TextBox 10"/>
          <p:cNvSpPr txBox="1"/>
          <p:nvPr/>
        </p:nvSpPr>
        <p:spPr>
          <a:xfrm>
            <a:off x="6933699" y="2667000"/>
            <a:ext cx="1587294"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Plan E TN</a:t>
            </a:r>
            <a:endParaRPr lang="en-US" sz="2800" b="1" dirty="0">
              <a:solidFill>
                <a:srgbClr val="990099"/>
              </a:solidFill>
              <a:effectLst>
                <a:outerShdw blurRad="38100" dist="38100" dir="2700000" algn="tl">
                  <a:srgbClr val="000000">
                    <a:alpha val="43137"/>
                  </a:srgbClr>
                </a:outerShdw>
              </a:effectLst>
            </a:endParaRPr>
          </a:p>
        </p:txBody>
      </p:sp>
      <p:sp>
        <p:nvSpPr>
          <p:cNvPr id="12" name="TextBox 11"/>
          <p:cNvSpPr txBox="1"/>
          <p:nvPr/>
        </p:nvSpPr>
        <p:spPr>
          <a:xfrm>
            <a:off x="5508871" y="3222458"/>
            <a:ext cx="3517053"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Chicago Metro Agency</a:t>
            </a:r>
            <a:endParaRPr lang="en-US" sz="2800" b="1" dirty="0">
              <a:solidFill>
                <a:srgbClr val="990099"/>
              </a:solidFill>
              <a:effectLst>
                <a:outerShdw blurRad="38100" dist="38100" dir="2700000" algn="tl">
                  <a:srgbClr val="000000">
                    <a:alpha val="43137"/>
                  </a:srgbClr>
                </a:outerShdw>
              </a:effectLst>
            </a:endParaRPr>
          </a:p>
        </p:txBody>
      </p:sp>
      <p:sp>
        <p:nvSpPr>
          <p:cNvPr id="13" name="TextBox 12"/>
          <p:cNvSpPr txBox="1"/>
          <p:nvPr/>
        </p:nvSpPr>
        <p:spPr>
          <a:xfrm>
            <a:off x="2841587" y="3850415"/>
            <a:ext cx="2814745"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Gulfport Regional</a:t>
            </a:r>
            <a:endParaRPr lang="en-US" sz="2800" b="1" dirty="0">
              <a:solidFill>
                <a:srgbClr val="990099"/>
              </a:solidFill>
              <a:effectLst>
                <a:outerShdw blurRad="38100" dist="38100" dir="2700000" algn="tl">
                  <a:srgbClr val="000000">
                    <a:alpha val="43137"/>
                  </a:srgbClr>
                </a:outerShdw>
              </a:effectLst>
            </a:endParaRPr>
          </a:p>
        </p:txBody>
      </p:sp>
      <p:sp>
        <p:nvSpPr>
          <p:cNvPr id="14" name="TextBox 13"/>
          <p:cNvSpPr txBox="1"/>
          <p:nvPr/>
        </p:nvSpPr>
        <p:spPr>
          <a:xfrm>
            <a:off x="452982" y="4485464"/>
            <a:ext cx="2894639"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Thunder Valley SD</a:t>
            </a:r>
            <a:endParaRPr lang="en-US" sz="2800" b="1" dirty="0">
              <a:solidFill>
                <a:srgbClr val="990099"/>
              </a:solidFill>
              <a:effectLst>
                <a:outerShdw blurRad="38100" dist="38100" dir="2700000" algn="tl">
                  <a:srgbClr val="000000">
                    <a:alpha val="43137"/>
                  </a:srgbClr>
                </a:outerShdw>
              </a:effectLst>
            </a:endParaRPr>
          </a:p>
        </p:txBody>
      </p:sp>
      <p:sp>
        <p:nvSpPr>
          <p:cNvPr id="15" name="TextBox 14"/>
          <p:cNvSpPr txBox="1"/>
          <p:nvPr/>
        </p:nvSpPr>
        <p:spPr>
          <a:xfrm>
            <a:off x="3457649" y="4506005"/>
            <a:ext cx="3022815"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Metro Area Boston</a:t>
            </a:r>
            <a:endParaRPr lang="en-US" sz="2800" b="1" dirty="0">
              <a:solidFill>
                <a:srgbClr val="990099"/>
              </a:solidFill>
              <a:effectLst>
                <a:outerShdw blurRad="38100" dist="38100" dir="2700000" algn="tl">
                  <a:srgbClr val="000000">
                    <a:alpha val="43137"/>
                  </a:srgbClr>
                </a:outerShdw>
              </a:effectLst>
            </a:endParaRPr>
          </a:p>
        </p:txBody>
      </p:sp>
      <p:sp>
        <p:nvSpPr>
          <p:cNvPr id="16" name="TextBox 15"/>
          <p:cNvSpPr txBox="1"/>
          <p:nvPr/>
        </p:nvSpPr>
        <p:spPr>
          <a:xfrm>
            <a:off x="371582" y="5368398"/>
            <a:ext cx="3539302"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South Florida Regional</a:t>
            </a:r>
            <a:endParaRPr lang="en-US" sz="2800" b="1" dirty="0">
              <a:solidFill>
                <a:srgbClr val="990099"/>
              </a:solidFill>
              <a:effectLst>
                <a:outerShdw blurRad="38100" dist="38100" dir="2700000" algn="tl">
                  <a:srgbClr val="000000">
                    <a:alpha val="43137"/>
                  </a:srgbClr>
                </a:outerShdw>
              </a:effectLst>
            </a:endParaRPr>
          </a:p>
        </p:txBody>
      </p:sp>
      <p:sp>
        <p:nvSpPr>
          <p:cNvPr id="17" name="TextBox 16"/>
          <p:cNvSpPr txBox="1"/>
          <p:nvPr/>
        </p:nvSpPr>
        <p:spPr>
          <a:xfrm>
            <a:off x="512992" y="6033838"/>
            <a:ext cx="3679854"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Capital Region Hartford</a:t>
            </a:r>
            <a:endParaRPr lang="en-US" sz="2800" b="1" dirty="0">
              <a:solidFill>
                <a:srgbClr val="990099"/>
              </a:solidFill>
              <a:effectLst>
                <a:outerShdw blurRad="38100" dist="38100" dir="2700000" algn="tl">
                  <a:srgbClr val="000000">
                    <a:alpha val="43137"/>
                  </a:srgbClr>
                </a:outerShdw>
              </a:effectLst>
            </a:endParaRPr>
          </a:p>
        </p:txBody>
      </p:sp>
      <p:sp>
        <p:nvSpPr>
          <p:cNvPr id="18" name="TextBox 17"/>
          <p:cNvSpPr txBox="1"/>
          <p:nvPr/>
        </p:nvSpPr>
        <p:spPr>
          <a:xfrm>
            <a:off x="4308590" y="5377190"/>
            <a:ext cx="3418756"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South East Council MI</a:t>
            </a:r>
            <a:endParaRPr lang="en-US" sz="2800" b="1" dirty="0">
              <a:solidFill>
                <a:srgbClr val="990099"/>
              </a:solidFill>
              <a:effectLst>
                <a:outerShdw blurRad="38100" dist="38100" dir="2700000" algn="tl">
                  <a:srgbClr val="000000">
                    <a:alpha val="43137"/>
                  </a:srgbClr>
                </a:outerShdw>
              </a:effectLst>
            </a:endParaRPr>
          </a:p>
        </p:txBody>
      </p:sp>
      <p:sp>
        <p:nvSpPr>
          <p:cNvPr id="19" name="TextBox 18"/>
          <p:cNvSpPr txBox="1"/>
          <p:nvPr/>
        </p:nvSpPr>
        <p:spPr>
          <a:xfrm>
            <a:off x="4608680" y="6019184"/>
            <a:ext cx="3726085"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Des Moines Area Metro</a:t>
            </a:r>
            <a:endParaRPr lang="en-US" sz="2800" b="1" dirty="0">
              <a:solidFill>
                <a:srgbClr val="990099"/>
              </a:solidFill>
              <a:effectLst>
                <a:outerShdw blurRad="38100" dist="38100" dir="2700000" algn="tl">
                  <a:srgbClr val="000000">
                    <a:alpha val="43137"/>
                  </a:srgbClr>
                </a:outerShdw>
              </a:effectLst>
            </a:endParaRPr>
          </a:p>
        </p:txBody>
      </p:sp>
      <p:sp>
        <p:nvSpPr>
          <p:cNvPr id="20" name="TextBox 19"/>
          <p:cNvSpPr txBox="1"/>
          <p:nvPr/>
        </p:nvSpPr>
        <p:spPr>
          <a:xfrm>
            <a:off x="5815769" y="3850415"/>
            <a:ext cx="3099631" cy="523220"/>
          </a:xfrm>
          <a:prstGeom prst="rect">
            <a:avLst/>
          </a:prstGeom>
          <a:noFill/>
        </p:spPr>
        <p:txBody>
          <a:bodyPr wrap="none" rtlCol="0">
            <a:spAutoFit/>
          </a:bodyPr>
          <a:lstStyle/>
          <a:p>
            <a:r>
              <a:rPr lang="en-US" sz="2800" b="1" dirty="0" smtClean="0">
                <a:solidFill>
                  <a:srgbClr val="990099"/>
                </a:solidFill>
                <a:effectLst>
                  <a:outerShdw blurRad="38100" dist="38100" dir="2700000" algn="tl">
                    <a:srgbClr val="000000">
                      <a:alpha val="43137"/>
                    </a:srgbClr>
                  </a:outerShdw>
                </a:effectLst>
              </a:rPr>
              <a:t>Bear Lake Valley UT</a:t>
            </a:r>
            <a:endParaRPr lang="en-US" sz="2800" b="1" dirty="0">
              <a:solidFill>
                <a:srgbClr val="990099"/>
              </a:solidFill>
              <a:effectLst>
                <a:outerShdw blurRad="38100" dist="38100" dir="2700000" algn="tl">
                  <a:srgbClr val="000000">
                    <a:alpha val="43137"/>
                  </a:srgbClr>
                </a:outerShdw>
              </a:effectLst>
            </a:endParaRPr>
          </a:p>
        </p:txBody>
      </p:sp>
      <p:sp>
        <p:nvSpPr>
          <p:cNvPr id="21" name="TextBox 20"/>
          <p:cNvSpPr txBox="1"/>
          <p:nvPr/>
        </p:nvSpPr>
        <p:spPr>
          <a:xfrm>
            <a:off x="595184" y="152400"/>
            <a:ext cx="5121788" cy="2246769"/>
          </a:xfrm>
          <a:prstGeom prst="rect">
            <a:avLst/>
          </a:prstGeom>
          <a:solidFill>
            <a:srgbClr val="FFFF00"/>
          </a:solidFill>
          <a:ln w="38100">
            <a:solidFill>
              <a:schemeClr val="tx1"/>
            </a:solidFill>
          </a:ln>
        </p:spPr>
        <p:txBody>
          <a:bodyPr wrap="none" rtlCol="0">
            <a:spAutoFit/>
          </a:bodyPr>
          <a:lstStyle/>
          <a:p>
            <a:pPr algn="ctr"/>
            <a:r>
              <a:rPr lang="en-US" sz="2800" b="1" dirty="0" smtClean="0"/>
              <a:t>Some will say it’s “bottom up”</a:t>
            </a:r>
          </a:p>
          <a:p>
            <a:pPr algn="ctr"/>
            <a:r>
              <a:rPr lang="en-US" sz="2800" b="1" dirty="0" smtClean="0"/>
              <a:t>but there’s common language all</a:t>
            </a:r>
          </a:p>
          <a:p>
            <a:pPr algn="ctr"/>
            <a:r>
              <a:rPr lang="en-US" sz="2800" b="1" dirty="0" smtClean="0"/>
              <a:t>over the United States….</a:t>
            </a:r>
          </a:p>
          <a:p>
            <a:pPr algn="ctr"/>
            <a:r>
              <a:rPr lang="en-US" sz="2800" b="1" dirty="0" smtClean="0"/>
              <a:t>“Vibrant, resilient, smart </a:t>
            </a:r>
            <a:r>
              <a:rPr lang="en-US" sz="2800" b="1" dirty="0" smtClean="0"/>
              <a:t>growth,</a:t>
            </a:r>
            <a:endParaRPr lang="en-US" sz="2800" b="1" dirty="0" smtClean="0"/>
          </a:p>
          <a:p>
            <a:pPr algn="ctr"/>
            <a:r>
              <a:rPr lang="en-US" sz="2800" b="1" dirty="0" smtClean="0"/>
              <a:t>complete streets”</a:t>
            </a:r>
            <a:endParaRPr lang="en-US" sz="2800" b="1" dirty="0"/>
          </a:p>
        </p:txBody>
      </p:sp>
    </p:spTree>
    <p:extLst>
      <p:ext uri="{BB962C8B-B14F-4D97-AF65-F5344CB8AC3E}">
        <p14:creationId xmlns:p14="http://schemas.microsoft.com/office/powerpoint/2010/main" val="24139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par>
                          <p:cTn id="45" fill="hold">
                            <p:stCondLst>
                              <p:cond delay="3500"/>
                            </p:stCondLst>
                            <p:childTnLst>
                              <p:par>
                                <p:cTn id="46" presetID="2" presetClass="entr" presetSubtype="4"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par>
                          <p:cTn id="50" fill="hold">
                            <p:stCondLst>
                              <p:cond delay="4000"/>
                            </p:stCondLst>
                            <p:childTnLst>
                              <p:par>
                                <p:cTn id="51" presetID="2" presetClass="entr" presetSubtype="4"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par>
                          <p:cTn id="55" fill="hold">
                            <p:stCondLst>
                              <p:cond delay="4500"/>
                            </p:stCondLst>
                            <p:childTnLst>
                              <p:par>
                                <p:cTn id="56" presetID="2" presetClass="entr" presetSubtype="4"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childTnLst>
                          </p:cTn>
                        </p:par>
                        <p:par>
                          <p:cTn id="60" fill="hold">
                            <p:stCondLst>
                              <p:cond delay="5000"/>
                            </p:stCondLst>
                            <p:childTnLst>
                              <p:par>
                                <p:cTn id="61" presetID="2" presetClass="entr" presetSubtype="4"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par>
                          <p:cTn id="65" fill="hold">
                            <p:stCondLst>
                              <p:cond delay="5500"/>
                            </p:stCondLst>
                            <p:childTnLst>
                              <p:par>
                                <p:cTn id="66" presetID="2" presetClass="entr" presetSubtype="4"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500" fill="hold"/>
                                        <p:tgtEl>
                                          <p:spTgt spid="14"/>
                                        </p:tgtEl>
                                        <p:attrNameLst>
                                          <p:attrName>ppt_x</p:attrName>
                                        </p:attrNameLst>
                                      </p:cBhvr>
                                      <p:tavLst>
                                        <p:tav tm="0">
                                          <p:val>
                                            <p:strVal val="#ppt_x"/>
                                          </p:val>
                                        </p:tav>
                                        <p:tav tm="100000">
                                          <p:val>
                                            <p:strVal val="#ppt_x"/>
                                          </p:val>
                                        </p:tav>
                                      </p:tavLst>
                                    </p:anim>
                                    <p:anim calcmode="lin" valueType="num">
                                      <p:cBhvr additive="base">
                                        <p:cTn id="69" dur="500" fill="hold"/>
                                        <p:tgtEl>
                                          <p:spTgt spid="14"/>
                                        </p:tgtEl>
                                        <p:attrNameLst>
                                          <p:attrName>ppt_y</p:attrName>
                                        </p:attrNameLst>
                                      </p:cBhvr>
                                      <p:tavLst>
                                        <p:tav tm="0">
                                          <p:val>
                                            <p:strVal val="1+#ppt_h/2"/>
                                          </p:val>
                                        </p:tav>
                                        <p:tav tm="100000">
                                          <p:val>
                                            <p:strVal val="#ppt_y"/>
                                          </p:val>
                                        </p:tav>
                                      </p:tavLst>
                                    </p:anim>
                                  </p:childTnLst>
                                </p:cTn>
                              </p:par>
                            </p:childTnLst>
                          </p:cTn>
                        </p:par>
                        <p:par>
                          <p:cTn id="70" fill="hold">
                            <p:stCondLst>
                              <p:cond delay="6000"/>
                            </p:stCondLst>
                            <p:childTnLst>
                              <p:par>
                                <p:cTn id="71" presetID="2" presetClass="entr" presetSubtype="4"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par>
                          <p:cTn id="75" fill="hold">
                            <p:stCondLst>
                              <p:cond delay="6500"/>
                            </p:stCondLst>
                            <p:childTnLst>
                              <p:par>
                                <p:cTn id="76" presetID="2" presetClass="entr" presetSubtype="4"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additive="base">
                                        <p:cTn id="78" dur="500" fill="hold"/>
                                        <p:tgtEl>
                                          <p:spTgt spid="15"/>
                                        </p:tgtEl>
                                        <p:attrNameLst>
                                          <p:attrName>ppt_x</p:attrName>
                                        </p:attrNameLst>
                                      </p:cBhvr>
                                      <p:tavLst>
                                        <p:tav tm="0">
                                          <p:val>
                                            <p:strVal val="#ppt_x"/>
                                          </p:val>
                                        </p:tav>
                                        <p:tav tm="100000">
                                          <p:val>
                                            <p:strVal val="#ppt_x"/>
                                          </p:val>
                                        </p:tav>
                                      </p:tavLst>
                                    </p:anim>
                                    <p:anim calcmode="lin" valueType="num">
                                      <p:cBhvr additive="base">
                                        <p:cTn id="79" dur="500" fill="hold"/>
                                        <p:tgtEl>
                                          <p:spTgt spid="15"/>
                                        </p:tgtEl>
                                        <p:attrNameLst>
                                          <p:attrName>ppt_y</p:attrName>
                                        </p:attrNameLst>
                                      </p:cBhvr>
                                      <p:tavLst>
                                        <p:tav tm="0">
                                          <p:val>
                                            <p:strVal val="1+#ppt_h/2"/>
                                          </p:val>
                                        </p:tav>
                                        <p:tav tm="100000">
                                          <p:val>
                                            <p:strVal val="#ppt_y"/>
                                          </p:val>
                                        </p:tav>
                                      </p:tavLst>
                                    </p:anim>
                                  </p:childTnLst>
                                </p:cTn>
                              </p:par>
                            </p:childTnLst>
                          </p:cTn>
                        </p:par>
                        <p:par>
                          <p:cTn id="80" fill="hold">
                            <p:stCondLst>
                              <p:cond delay="7000"/>
                            </p:stCondLst>
                            <p:childTnLst>
                              <p:par>
                                <p:cTn id="81" presetID="42" presetClass="entr" presetSubtype="0"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childTnLst>
                          </p:cTn>
                        </p:par>
                        <p:par>
                          <p:cTn id="86" fill="hold">
                            <p:stCondLst>
                              <p:cond delay="8000"/>
                            </p:stCondLst>
                            <p:childTnLst>
                              <p:par>
                                <p:cTn id="87" presetID="2" presetClass="entr" presetSubtype="4" fill="hold" grpId="0" nodeType="after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ppt_x"/>
                                          </p:val>
                                        </p:tav>
                                        <p:tav tm="100000">
                                          <p:val>
                                            <p:strVal val="#ppt_x"/>
                                          </p:val>
                                        </p:tav>
                                      </p:tavLst>
                                    </p:anim>
                                    <p:anim calcmode="lin" valueType="num">
                                      <p:cBhvr additive="base">
                                        <p:cTn id="90" dur="500" fill="hold"/>
                                        <p:tgtEl>
                                          <p:spTgt spid="19"/>
                                        </p:tgtEl>
                                        <p:attrNameLst>
                                          <p:attrName>ppt_y</p:attrName>
                                        </p:attrNameLst>
                                      </p:cBhvr>
                                      <p:tavLst>
                                        <p:tav tm="0">
                                          <p:val>
                                            <p:strVal val="1+#ppt_h/2"/>
                                          </p:val>
                                        </p:tav>
                                        <p:tav tm="100000">
                                          <p:val>
                                            <p:strVal val="#ppt_y"/>
                                          </p:val>
                                        </p:tav>
                                      </p:tavLst>
                                    </p:anim>
                                  </p:childTnLst>
                                </p:cTn>
                              </p:par>
                            </p:childTnLst>
                          </p:cTn>
                        </p:par>
                        <p:par>
                          <p:cTn id="91" fill="hold">
                            <p:stCondLst>
                              <p:cond delay="8500"/>
                            </p:stCondLst>
                            <p:childTnLst>
                              <p:par>
                                <p:cTn id="92" presetID="2" presetClass="entr" presetSubtype="4"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additive="base">
                                        <p:cTn id="94" dur="500" fill="hold"/>
                                        <p:tgtEl>
                                          <p:spTgt spid="20"/>
                                        </p:tgtEl>
                                        <p:attrNameLst>
                                          <p:attrName>ppt_x</p:attrName>
                                        </p:attrNameLst>
                                      </p:cBhvr>
                                      <p:tavLst>
                                        <p:tav tm="0">
                                          <p:val>
                                            <p:strVal val="#ppt_x"/>
                                          </p:val>
                                        </p:tav>
                                        <p:tav tm="100000">
                                          <p:val>
                                            <p:strVal val="#ppt_x"/>
                                          </p:val>
                                        </p:tav>
                                      </p:tavLst>
                                    </p:anim>
                                    <p:anim calcmode="lin" valueType="num">
                                      <p:cBhvr additive="base">
                                        <p:cTn id="9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52400" y="6400800"/>
            <a:ext cx="3648691" cy="369332"/>
          </a:xfrm>
          <a:prstGeom prst="rect">
            <a:avLst/>
          </a:prstGeom>
          <a:solidFill>
            <a:srgbClr val="66FF33"/>
          </a:solidFill>
          <a:ln w="38100">
            <a:solidFill>
              <a:schemeClr val="tx1"/>
            </a:solidFill>
          </a:ln>
        </p:spPr>
        <p:txBody>
          <a:bodyPr wrap="none">
            <a:spAutoFit/>
          </a:bodyPr>
          <a:lstStyle/>
          <a:p>
            <a:r>
              <a:rPr lang="en-US" b="1" dirty="0"/>
              <a:t>http://ntl.bts.gov/DOCS/livbro.html</a:t>
            </a:r>
          </a:p>
        </p:txBody>
      </p:sp>
      <p:sp>
        <p:nvSpPr>
          <p:cNvPr id="4" name="TextBox 3"/>
          <p:cNvSpPr txBox="1"/>
          <p:nvPr/>
        </p:nvSpPr>
        <p:spPr>
          <a:xfrm>
            <a:off x="580445" y="685800"/>
            <a:ext cx="8144281" cy="3785652"/>
          </a:xfrm>
          <a:prstGeom prst="rect">
            <a:avLst/>
          </a:prstGeom>
          <a:noFill/>
        </p:spPr>
        <p:txBody>
          <a:bodyPr wrap="none" rtlCol="0">
            <a:spAutoFit/>
          </a:bodyPr>
          <a:lstStyle/>
          <a:p>
            <a:r>
              <a:rPr lang="en-US" sz="2400" b="1" dirty="0" smtClean="0"/>
              <a:t>3.  Safety elements such as lighting, surveillance and </a:t>
            </a:r>
          </a:p>
          <a:p>
            <a:r>
              <a:rPr lang="en-US" sz="2400" b="1" dirty="0" smtClean="0"/>
              <a:t>     community police and security services</a:t>
            </a:r>
          </a:p>
          <a:p>
            <a:endParaRPr lang="en-US" sz="2400" b="1" dirty="0" smtClean="0"/>
          </a:p>
          <a:p>
            <a:pPr marL="457200" indent="-457200">
              <a:buAutoNum type="arabicPeriod" startAt="4"/>
            </a:pPr>
            <a:r>
              <a:rPr lang="en-US" sz="2400" b="1" dirty="0" smtClean="0"/>
              <a:t>Site design improvements including sidewalks, aerial</a:t>
            </a:r>
          </a:p>
          <a:p>
            <a:r>
              <a:rPr lang="en-US" sz="2400" b="1" dirty="0" smtClean="0"/>
              <a:t>       walkways and bus access and kiss and ride facilities</a:t>
            </a:r>
          </a:p>
          <a:p>
            <a:endParaRPr lang="en-US" sz="2400" b="1" dirty="0"/>
          </a:p>
          <a:p>
            <a:pPr marL="457200" indent="-457200">
              <a:buAutoNum type="arabicPeriod" startAt="5"/>
            </a:pPr>
            <a:r>
              <a:rPr lang="en-US" sz="2400" b="1" dirty="0" smtClean="0"/>
              <a:t>Operational enhancements such as transit marketing and   </a:t>
            </a:r>
          </a:p>
          <a:p>
            <a:r>
              <a:rPr lang="en-US" sz="2400" b="1" dirty="0"/>
              <a:t> </a:t>
            </a:r>
            <a:r>
              <a:rPr lang="en-US" sz="2400" b="1" dirty="0" smtClean="0"/>
              <a:t>      pass programs, customer information services, and</a:t>
            </a:r>
          </a:p>
          <a:p>
            <a:r>
              <a:rPr lang="en-US" sz="2400" b="1" dirty="0"/>
              <a:t> </a:t>
            </a:r>
            <a:r>
              <a:rPr lang="en-US" sz="2400" b="1" dirty="0" smtClean="0"/>
              <a:t>      advanced vehicle locating, dispatch and information</a:t>
            </a:r>
          </a:p>
          <a:p>
            <a:r>
              <a:rPr lang="en-US" sz="2400" b="1" dirty="0"/>
              <a:t> </a:t>
            </a:r>
            <a:r>
              <a:rPr lang="en-US" sz="2400" b="1" dirty="0" smtClean="0"/>
              <a:t>      services	</a:t>
            </a:r>
            <a:endParaRPr lang="en-US" sz="2400" b="1" dirty="0"/>
          </a:p>
        </p:txBody>
      </p:sp>
      <p:sp>
        <p:nvSpPr>
          <p:cNvPr id="5" name="TextBox 4"/>
          <p:cNvSpPr txBox="1"/>
          <p:nvPr/>
        </p:nvSpPr>
        <p:spPr>
          <a:xfrm>
            <a:off x="228600" y="4572000"/>
            <a:ext cx="8361263" cy="1569660"/>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Elements include applicable zoning and land use policies such as</a:t>
            </a:r>
          </a:p>
          <a:p>
            <a:r>
              <a:rPr lang="en-US" sz="2400" b="1" dirty="0" smtClean="0">
                <a:solidFill>
                  <a:srgbClr val="FF0000"/>
                </a:solidFill>
                <a:effectLst>
                  <a:outerShdw blurRad="38100" dist="38100" dir="2700000" algn="tl">
                    <a:srgbClr val="000000">
                      <a:alpha val="43137"/>
                    </a:srgbClr>
                  </a:outerShdw>
                </a:effectLst>
              </a:rPr>
              <a:t>higher density considerations, mixed use guidelines, parking</a:t>
            </a:r>
          </a:p>
          <a:p>
            <a:r>
              <a:rPr lang="en-US" sz="2400" b="1" dirty="0" smtClean="0">
                <a:solidFill>
                  <a:srgbClr val="FF0000"/>
                </a:solidFill>
                <a:effectLst>
                  <a:outerShdw blurRad="38100" dist="38100" dir="2700000" algn="tl">
                    <a:srgbClr val="000000">
                      <a:alpha val="43137"/>
                    </a:srgbClr>
                  </a:outerShdw>
                </a:effectLst>
              </a:rPr>
              <a:t>management, and pedestrian/bicycle transit oriented design</a:t>
            </a:r>
          </a:p>
          <a:p>
            <a:r>
              <a:rPr lang="en-US" sz="2400" b="1" dirty="0" smtClean="0">
                <a:solidFill>
                  <a:srgbClr val="FF0000"/>
                </a:solidFill>
                <a:effectLst>
                  <a:outerShdw blurRad="38100" dist="38100" dir="2700000" algn="tl">
                    <a:srgbClr val="000000">
                      <a:alpha val="43137"/>
                    </a:srgbClr>
                  </a:outerShdw>
                </a:effectLst>
              </a:rPr>
              <a:t>standards </a:t>
            </a:r>
            <a:endParaRPr lang="en-US"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7709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ofy11chal_reggrantees[1].pdf - Adobe Reader"/>
          <p:cNvPicPr>
            <a:picLocks noChangeAspect="1"/>
          </p:cNvPicPr>
          <p:nvPr/>
        </p:nvPicPr>
        <p:blipFill rotWithShape="1">
          <a:blip r:embed="rId2">
            <a:extLst>
              <a:ext uri="{28A0092B-C50C-407E-A947-70E740481C1C}">
                <a14:useLocalDpi xmlns:a14="http://schemas.microsoft.com/office/drawing/2010/main" val="0"/>
              </a:ext>
            </a:extLst>
          </a:blip>
          <a:srcRect l="6565" t="28522" r="26960" b="21063"/>
          <a:stretch/>
        </p:blipFill>
        <p:spPr>
          <a:xfrm>
            <a:off x="0" y="-54334"/>
            <a:ext cx="9172230" cy="6949440"/>
          </a:xfrm>
          <a:prstGeom prst="rect">
            <a:avLst/>
          </a:prstGeom>
        </p:spPr>
      </p:pic>
      <p:sp>
        <p:nvSpPr>
          <p:cNvPr id="3" name="TextBox 2"/>
          <p:cNvSpPr txBox="1"/>
          <p:nvPr/>
        </p:nvSpPr>
        <p:spPr>
          <a:xfrm>
            <a:off x="6400800" y="762000"/>
            <a:ext cx="1383969" cy="523220"/>
          </a:xfrm>
          <a:prstGeom prst="rect">
            <a:avLst/>
          </a:prstGeom>
          <a:solidFill>
            <a:srgbClr val="FFFF00"/>
          </a:solidFill>
          <a:ln w="38100">
            <a:solidFill>
              <a:schemeClr val="tx1"/>
            </a:solidFill>
          </a:ln>
        </p:spPr>
        <p:txBody>
          <a:bodyPr wrap="none" rtlCol="0">
            <a:spAutoFit/>
          </a:bodyPr>
          <a:lstStyle/>
          <a:p>
            <a:r>
              <a:rPr lang="en-US" sz="2800" b="1" dirty="0" smtClean="0"/>
              <a:t>NEOSCC</a:t>
            </a:r>
            <a:endParaRPr lang="en-US" sz="2800" b="1" dirty="0"/>
          </a:p>
        </p:txBody>
      </p:sp>
      <p:sp>
        <p:nvSpPr>
          <p:cNvPr id="4" name="Down Arrow 3"/>
          <p:cNvSpPr/>
          <p:nvPr/>
        </p:nvSpPr>
        <p:spPr>
          <a:xfrm rot="708750">
            <a:off x="6747865" y="1391222"/>
            <a:ext cx="484632" cy="11759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872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sustainablecommunities.gov/pdf/PSC-09-13-508.pdf - Windows Internet Explorer"/>
          <p:cNvPicPr>
            <a:picLocks noChangeAspect="1"/>
          </p:cNvPicPr>
          <p:nvPr/>
        </p:nvPicPr>
        <p:blipFill rotWithShape="1">
          <a:blip r:embed="rId2">
            <a:extLst>
              <a:ext uri="{28A0092B-C50C-407E-A947-70E740481C1C}">
                <a14:useLocalDpi xmlns:a14="http://schemas.microsoft.com/office/drawing/2010/main" val="0"/>
              </a:ext>
            </a:extLst>
          </a:blip>
          <a:srcRect l="16696" t="12810" r="17130" b="3344"/>
          <a:stretch/>
        </p:blipFill>
        <p:spPr>
          <a:xfrm>
            <a:off x="228600" y="41082"/>
            <a:ext cx="8860669" cy="6858000"/>
          </a:xfrm>
          <a:prstGeom prst="rect">
            <a:avLst/>
          </a:prstGeom>
        </p:spPr>
      </p:pic>
    </p:spTree>
    <p:extLst>
      <p:ext uri="{BB962C8B-B14F-4D97-AF65-F5344CB8AC3E}">
        <p14:creationId xmlns:p14="http://schemas.microsoft.com/office/powerpoint/2010/main" val="2898144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834" y="533400"/>
            <a:ext cx="8895127" cy="4832092"/>
          </a:xfrm>
          <a:prstGeom prst="rect">
            <a:avLst/>
          </a:prstGeom>
          <a:noFill/>
        </p:spPr>
        <p:txBody>
          <a:bodyPr wrap="none" rtlCol="0">
            <a:spAutoFit/>
          </a:bodyPr>
          <a:lstStyle/>
          <a:p>
            <a:pPr algn="ctr"/>
            <a:r>
              <a:rPr lang="en-US" sz="2800" b="1" u="sng" dirty="0">
                <a:effectLst>
                  <a:outerShdw blurRad="38100" dist="38100" dir="2700000" algn="tl">
                    <a:srgbClr val="000000">
                      <a:alpha val="43137"/>
                    </a:srgbClr>
                  </a:outerShdw>
                </a:effectLst>
              </a:rPr>
              <a:t>PARTICIPATION IN VIBRANTNEO 2040 IS A CHOICE. </a:t>
            </a:r>
            <a:endParaRPr lang="en-US" sz="2800" b="1" u="sng" dirty="0" smtClean="0">
              <a:effectLst>
                <a:outerShdw blurRad="38100" dist="38100" dir="2700000" algn="tl">
                  <a:srgbClr val="000000">
                    <a:alpha val="43137"/>
                  </a:srgbClr>
                </a:outerShdw>
              </a:effectLst>
            </a:endParaRPr>
          </a:p>
          <a:p>
            <a:pPr algn="ctr"/>
            <a:endParaRPr lang="en-US" sz="2800" b="1" u="sng" dirty="0">
              <a:effectLst>
                <a:outerShdw blurRad="38100" dist="38100" dir="2700000" algn="tl">
                  <a:srgbClr val="000000">
                    <a:alpha val="43137"/>
                  </a:srgbClr>
                </a:outerShdw>
              </a:effectLst>
            </a:endParaRPr>
          </a:p>
          <a:p>
            <a:r>
              <a:rPr lang="en-US" sz="2800" b="1" dirty="0" smtClean="0"/>
              <a:t>“While </a:t>
            </a:r>
            <a:r>
              <a:rPr lang="en-US" sz="2800" b="1" dirty="0"/>
              <a:t>local government has been </a:t>
            </a:r>
            <a:r>
              <a:rPr lang="en-US" sz="2800" b="1" dirty="0" smtClean="0"/>
              <a:t>and </a:t>
            </a:r>
            <a:r>
              <a:rPr lang="en-US" sz="2800" b="1" dirty="0"/>
              <a:t>will continue to be </a:t>
            </a:r>
            <a:endParaRPr lang="en-US" sz="2800" b="1" dirty="0" smtClean="0"/>
          </a:p>
          <a:p>
            <a:r>
              <a:rPr lang="en-US" sz="2800" b="1" dirty="0" smtClean="0"/>
              <a:t>crucial </a:t>
            </a:r>
            <a:r>
              <a:rPr lang="en-US" sz="2800" b="1" dirty="0"/>
              <a:t>to the development and implementation of </a:t>
            </a:r>
            <a:endParaRPr lang="en-US" sz="2800" b="1" dirty="0" smtClean="0"/>
          </a:p>
          <a:p>
            <a:r>
              <a:rPr lang="en-US" sz="2800" b="1" dirty="0" smtClean="0"/>
              <a:t>VibrantNEO </a:t>
            </a:r>
            <a:r>
              <a:rPr lang="en-US" sz="2800" b="1" dirty="0"/>
              <a:t>2040, </a:t>
            </a:r>
            <a:r>
              <a:rPr lang="en-US" sz="2800" b="1" dirty="0" smtClean="0"/>
              <a:t>there </a:t>
            </a:r>
            <a:r>
              <a:rPr lang="en-US" sz="2800" b="1" dirty="0"/>
              <a:t>is nothing about the VibrantNEO </a:t>
            </a:r>
            <a:endParaRPr lang="en-US" sz="2800" b="1" dirty="0" smtClean="0"/>
          </a:p>
          <a:p>
            <a:r>
              <a:rPr lang="en-US" sz="2800" b="1" dirty="0" smtClean="0"/>
              <a:t>2040 </a:t>
            </a:r>
            <a:r>
              <a:rPr lang="en-US" sz="2800" b="1" dirty="0"/>
              <a:t>process that would force a local </a:t>
            </a:r>
            <a:r>
              <a:rPr lang="en-US" sz="2800" b="1" dirty="0" smtClean="0"/>
              <a:t>government  to </a:t>
            </a:r>
          </a:p>
          <a:p>
            <a:r>
              <a:rPr lang="en-US" sz="2800" b="1" dirty="0" smtClean="0"/>
              <a:t>participate </a:t>
            </a:r>
            <a:r>
              <a:rPr lang="en-US" sz="2800" b="1" dirty="0"/>
              <a:t>or change. </a:t>
            </a:r>
            <a:endParaRPr lang="en-US" sz="2800" b="1" dirty="0" smtClean="0"/>
          </a:p>
          <a:p>
            <a:endParaRPr lang="en-US" sz="2800" b="1" dirty="0">
              <a:solidFill>
                <a:srgbClr val="FF0000"/>
              </a:solidFill>
            </a:endParaRPr>
          </a:p>
          <a:p>
            <a:pPr algn="ctr"/>
            <a:r>
              <a:rPr lang="en-US" sz="2800" b="1" dirty="0" smtClean="0">
                <a:solidFill>
                  <a:srgbClr val="FF0000"/>
                </a:solidFill>
                <a:effectLst>
                  <a:outerShdw blurRad="38100" dist="38100" dir="2700000" algn="tl">
                    <a:srgbClr val="000000">
                      <a:alpha val="43137"/>
                    </a:srgbClr>
                  </a:outerShdw>
                </a:effectLst>
              </a:rPr>
              <a:t>Every </a:t>
            </a:r>
            <a:r>
              <a:rPr lang="en-US" sz="2800" b="1" dirty="0">
                <a:solidFill>
                  <a:srgbClr val="FF0000"/>
                </a:solidFill>
                <a:effectLst>
                  <a:outerShdw blurRad="38100" dist="38100" dir="2700000" algn="tl">
                    <a:srgbClr val="000000">
                      <a:alpha val="43137"/>
                    </a:srgbClr>
                  </a:outerShdw>
                </a:effectLst>
              </a:rPr>
              <a:t>local government, </a:t>
            </a:r>
            <a:r>
              <a:rPr lang="en-US" sz="2800" b="1" dirty="0" smtClean="0">
                <a:solidFill>
                  <a:srgbClr val="FF0000"/>
                </a:solidFill>
                <a:effectLst>
                  <a:outerShdw blurRad="38100" dist="38100" dir="2700000" algn="tl">
                    <a:srgbClr val="000000">
                      <a:alpha val="43137"/>
                    </a:srgbClr>
                  </a:outerShdw>
                </a:effectLst>
              </a:rPr>
              <a:t>organization and </a:t>
            </a:r>
            <a:r>
              <a:rPr lang="en-US" sz="2800" b="1" dirty="0">
                <a:solidFill>
                  <a:srgbClr val="FF0000"/>
                </a:solidFill>
                <a:effectLst>
                  <a:outerShdw blurRad="38100" dist="38100" dir="2700000" algn="tl">
                    <a:srgbClr val="000000">
                      <a:alpha val="43137"/>
                    </a:srgbClr>
                  </a:outerShdw>
                </a:effectLst>
              </a:rPr>
              <a:t>individual </a:t>
            </a:r>
            <a:endParaRPr lang="en-US" sz="2800" b="1" dirty="0" smtClean="0">
              <a:solidFill>
                <a:srgbClr val="FF0000"/>
              </a:solidFill>
              <a:effectLst>
                <a:outerShdw blurRad="38100" dist="38100" dir="2700000" algn="tl">
                  <a:srgbClr val="000000">
                    <a:alpha val="43137"/>
                  </a:srgbClr>
                </a:outerShdw>
              </a:effectLst>
            </a:endParaRPr>
          </a:p>
          <a:p>
            <a:pPr algn="ctr"/>
            <a:r>
              <a:rPr lang="en-US" sz="2800" b="1" dirty="0" smtClean="0">
                <a:solidFill>
                  <a:srgbClr val="FF0000"/>
                </a:solidFill>
                <a:effectLst>
                  <a:outerShdw blurRad="38100" dist="38100" dir="2700000" algn="tl">
                    <a:srgbClr val="000000">
                      <a:alpha val="43137"/>
                    </a:srgbClr>
                  </a:outerShdw>
                </a:effectLst>
              </a:rPr>
              <a:t>participating  </a:t>
            </a:r>
            <a:r>
              <a:rPr lang="en-US" sz="2800" b="1" dirty="0">
                <a:solidFill>
                  <a:srgbClr val="FF0000"/>
                </a:solidFill>
                <a:effectLst>
                  <a:outerShdw blurRad="38100" dist="38100" dir="2700000" algn="tl">
                    <a:srgbClr val="000000">
                      <a:alpha val="43137"/>
                    </a:srgbClr>
                  </a:outerShdw>
                </a:effectLst>
              </a:rPr>
              <a:t>in creating VibrantNEO 2040 </a:t>
            </a:r>
            <a:endParaRPr lang="en-US" sz="2800" b="1" dirty="0" smtClean="0">
              <a:solidFill>
                <a:srgbClr val="FF0000"/>
              </a:solidFill>
              <a:effectLst>
                <a:outerShdw blurRad="38100" dist="38100" dir="2700000" algn="tl">
                  <a:srgbClr val="000000">
                    <a:alpha val="43137"/>
                  </a:srgbClr>
                </a:outerShdw>
              </a:effectLst>
            </a:endParaRPr>
          </a:p>
          <a:p>
            <a:pPr algn="ctr"/>
            <a:r>
              <a:rPr lang="en-US" sz="2800" b="1" dirty="0" smtClean="0">
                <a:solidFill>
                  <a:srgbClr val="FF0000"/>
                </a:solidFill>
                <a:effectLst>
                  <a:outerShdw blurRad="38100" dist="38100" dir="2700000" algn="tl">
                    <a:srgbClr val="000000">
                      <a:alpha val="43137"/>
                    </a:srgbClr>
                  </a:outerShdw>
                </a:effectLst>
              </a:rPr>
              <a:t>is </a:t>
            </a:r>
            <a:r>
              <a:rPr lang="en-US" sz="2800" b="1" dirty="0">
                <a:solidFill>
                  <a:srgbClr val="FF0000"/>
                </a:solidFill>
                <a:effectLst>
                  <a:outerShdw blurRad="38100" dist="38100" dir="2700000" algn="tl">
                    <a:srgbClr val="000000">
                      <a:alpha val="43137"/>
                    </a:srgbClr>
                  </a:outerShdw>
                </a:effectLst>
              </a:rPr>
              <a:t>doing so by choice</a:t>
            </a:r>
            <a:r>
              <a:rPr lang="en-US" sz="2800" b="1" dirty="0" smtClean="0">
                <a:solidFill>
                  <a:srgbClr val="FF0000"/>
                </a:solidFill>
                <a:effectLst>
                  <a:outerShdw blurRad="38100" dist="38100" dir="2700000" algn="tl">
                    <a:srgbClr val="000000">
                      <a:alpha val="43137"/>
                    </a:srgbClr>
                  </a:outerShdw>
                </a:effectLst>
              </a:rPr>
              <a:t>.”</a:t>
            </a:r>
            <a:endParaRPr lang="en-U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4637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4401205"/>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rPr>
              <a:t>VIBRANTNEO 2040 WILL HAVE NO EFFECT ON </a:t>
            </a:r>
            <a:endParaRPr lang="en-US" sz="2800" b="1" dirty="0" smtClean="0">
              <a:effectLst>
                <a:outerShdw blurRad="38100" dist="38100" dir="2700000" algn="tl">
                  <a:srgbClr val="000000">
                    <a:alpha val="43137"/>
                  </a:srgbClr>
                </a:outerShdw>
              </a:effectLst>
            </a:endParaRPr>
          </a:p>
          <a:p>
            <a:pPr algn="ctr"/>
            <a:r>
              <a:rPr lang="en-US" sz="2800" b="1" u="sng" dirty="0" smtClean="0">
                <a:effectLst>
                  <a:outerShdw blurRad="38100" dist="38100" dir="2700000" algn="tl">
                    <a:srgbClr val="000000">
                      <a:alpha val="43137"/>
                    </a:srgbClr>
                  </a:outerShdw>
                </a:effectLst>
              </a:rPr>
              <a:t>MUNICIPAL </a:t>
            </a:r>
            <a:r>
              <a:rPr lang="en-US" sz="2800" b="1" u="sng" dirty="0">
                <a:effectLst>
                  <a:outerShdw blurRad="38100" dist="38100" dir="2700000" algn="tl">
                    <a:srgbClr val="000000">
                      <a:alpha val="43137"/>
                    </a:srgbClr>
                  </a:outerShdw>
                </a:effectLst>
              </a:rPr>
              <a:t>BOUNDARIES.</a:t>
            </a:r>
            <a:r>
              <a:rPr lang="en-US" sz="2800" b="1" dirty="0">
                <a:effectLst>
                  <a:outerShdw blurRad="38100" dist="38100" dir="2700000" algn="tl">
                    <a:srgbClr val="000000">
                      <a:alpha val="43137"/>
                    </a:srgbClr>
                  </a:outerShdw>
                </a:effectLst>
              </a:rPr>
              <a:t> </a:t>
            </a:r>
            <a:endParaRPr lang="en-US" sz="2800" b="1" dirty="0" smtClean="0">
              <a:effectLst>
                <a:outerShdw blurRad="38100" dist="38100" dir="2700000" algn="tl">
                  <a:srgbClr val="000000">
                    <a:alpha val="43137"/>
                  </a:srgbClr>
                </a:outerShdw>
              </a:effectLst>
            </a:endParaRPr>
          </a:p>
          <a:p>
            <a:pPr algn="ctr"/>
            <a:endParaRPr lang="en-US" sz="2800" b="1" dirty="0" smtClean="0"/>
          </a:p>
          <a:p>
            <a:r>
              <a:rPr lang="en-US" sz="2800" b="1" dirty="0" smtClean="0"/>
              <a:t>“VibrantNEO </a:t>
            </a:r>
            <a:r>
              <a:rPr lang="en-US" sz="2800" b="1" dirty="0"/>
              <a:t>2040 is being designed to protect and preserve the things we value most about Northeast Ohio and one of those things is our local communities, with their rich histories and commitment to self-determination. Many of these communities have participated in NEOSCC since its inception; VibrantNEO 2040 will be a tool to strengthen local governments, not undermine them</a:t>
            </a:r>
            <a:r>
              <a:rPr lang="en-US" sz="2800" b="1" dirty="0" smtClean="0"/>
              <a:t>.”</a:t>
            </a:r>
            <a:endParaRPr lang="en-US" sz="2800" b="1" dirty="0"/>
          </a:p>
        </p:txBody>
      </p:sp>
      <p:sp>
        <p:nvSpPr>
          <p:cNvPr id="3" name="TextBox 2"/>
          <p:cNvSpPr txBox="1"/>
          <p:nvPr/>
        </p:nvSpPr>
        <p:spPr>
          <a:xfrm>
            <a:off x="685800" y="5410200"/>
            <a:ext cx="5555560" cy="369332"/>
          </a:xfrm>
          <a:prstGeom prst="rect">
            <a:avLst/>
          </a:prstGeom>
          <a:solidFill>
            <a:srgbClr val="66FF33"/>
          </a:solidFill>
          <a:ln w="38100">
            <a:solidFill>
              <a:schemeClr val="tx1"/>
            </a:solidFill>
          </a:ln>
        </p:spPr>
        <p:txBody>
          <a:bodyPr wrap="none" rtlCol="0">
            <a:spAutoFit/>
          </a:bodyPr>
          <a:lstStyle/>
          <a:p>
            <a:r>
              <a:rPr lang="en-US" b="1" dirty="0"/>
              <a:t>http://vibrantneo.org/vibrantneo-2040/initiative-goals/</a:t>
            </a:r>
          </a:p>
        </p:txBody>
      </p:sp>
    </p:spTree>
    <p:extLst>
      <p:ext uri="{BB962C8B-B14F-4D97-AF65-F5344CB8AC3E}">
        <p14:creationId xmlns:p14="http://schemas.microsoft.com/office/powerpoint/2010/main" val="20701067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10341</TotalTime>
  <Words>2569</Words>
  <Application>Microsoft Office PowerPoint</Application>
  <PresentationFormat>On-screen Show (4:3)</PresentationFormat>
  <Paragraphs>439</Paragraphs>
  <Slides>50</Slides>
  <Notes>3</Notes>
  <HiddenSlides>8</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David C. Frost Retired Director of Logistics Medina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Charles Frost</dc:creator>
  <cp:lastModifiedBy>David Charles Frost</cp:lastModifiedBy>
  <cp:revision>240</cp:revision>
  <cp:lastPrinted>2013-09-11T12:59:55Z</cp:lastPrinted>
  <dcterms:created xsi:type="dcterms:W3CDTF">2013-06-20T14:46:24Z</dcterms:created>
  <dcterms:modified xsi:type="dcterms:W3CDTF">2013-09-11T17:16:51Z</dcterms:modified>
</cp:coreProperties>
</file>