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11" r:id="rId2"/>
    <p:sldId id="296" r:id="rId3"/>
    <p:sldId id="306" r:id="rId4"/>
    <p:sldId id="282" r:id="rId5"/>
    <p:sldId id="258" r:id="rId6"/>
    <p:sldId id="274" r:id="rId7"/>
    <p:sldId id="263" r:id="rId8"/>
    <p:sldId id="283" r:id="rId9"/>
    <p:sldId id="275" r:id="rId10"/>
    <p:sldId id="291" r:id="rId11"/>
    <p:sldId id="268" r:id="rId12"/>
    <p:sldId id="284" r:id="rId13"/>
    <p:sldId id="265" r:id="rId14"/>
    <p:sldId id="285" r:id="rId15"/>
    <p:sldId id="264" r:id="rId16"/>
    <p:sldId id="286" r:id="rId17"/>
    <p:sldId id="271" r:id="rId18"/>
    <p:sldId id="287" r:id="rId19"/>
    <p:sldId id="280" r:id="rId20"/>
    <p:sldId id="288" r:id="rId21"/>
    <p:sldId id="272" r:id="rId22"/>
    <p:sldId id="289" r:id="rId23"/>
    <p:sldId id="267" r:id="rId24"/>
    <p:sldId id="290" r:id="rId25"/>
    <p:sldId id="266" r:id="rId26"/>
    <p:sldId id="301" r:id="rId27"/>
    <p:sldId id="298" r:id="rId28"/>
    <p:sldId id="300" r:id="rId29"/>
    <p:sldId id="292" r:id="rId30"/>
    <p:sldId id="269" r:id="rId31"/>
    <p:sldId id="293" r:id="rId32"/>
    <p:sldId id="270" r:id="rId33"/>
    <p:sldId id="295" r:id="rId34"/>
    <p:sldId id="281" r:id="rId35"/>
    <p:sldId id="309" r:id="rId36"/>
    <p:sldId id="308" r:id="rId37"/>
    <p:sldId id="29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8" d="100"/>
          <a:sy n="108" d="100"/>
        </p:scale>
        <p:origin x="-1068"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5C5598-8389-45B1-93BF-04B254A54037}" type="datetimeFigureOut">
              <a:rPr lang="en-US" smtClean="0"/>
              <a:pPr/>
              <a:t>9/12/2013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124526-2980-480F-A3E6-CEFD6AEF36BE}" type="slidenum">
              <a:rPr lang="en-US" smtClean="0"/>
              <a:pPr/>
              <a:t>‹#›</a:t>
            </a:fld>
            <a:endParaRPr lang="en-US"/>
          </a:p>
        </p:txBody>
      </p:sp>
    </p:spTree>
    <p:extLst>
      <p:ext uri="{BB962C8B-B14F-4D97-AF65-F5344CB8AC3E}">
        <p14:creationId xmlns:p14="http://schemas.microsoft.com/office/powerpoint/2010/main" val="337251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AADDC-F12F-4363-9F16-7BEF70C04413}" type="slidenum">
              <a:rPr lang="en-US" smtClean="0"/>
              <a:pPr/>
              <a:t>25</a:t>
            </a:fld>
            <a:endParaRPr lang="en-US"/>
          </a:p>
        </p:txBody>
      </p:sp>
    </p:spTree>
    <p:extLst>
      <p:ext uri="{BB962C8B-B14F-4D97-AF65-F5344CB8AC3E}">
        <p14:creationId xmlns:p14="http://schemas.microsoft.com/office/powerpoint/2010/main" val="2095504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B89014-D250-481D-8A04-FDF568308155}"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F89E7-5323-41B7-BCF0-D24CF5DF9635}" type="slidenum">
              <a:rPr lang="en-US" smtClean="0"/>
              <a:pPr/>
              <a:t>‹#›</a:t>
            </a:fld>
            <a:endParaRPr lang="en-US"/>
          </a:p>
        </p:txBody>
      </p:sp>
    </p:spTree>
    <p:extLst>
      <p:ext uri="{BB962C8B-B14F-4D97-AF65-F5344CB8AC3E}">
        <p14:creationId xmlns:p14="http://schemas.microsoft.com/office/powerpoint/2010/main" val="4270623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89014-D250-481D-8A04-FDF568308155}"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F89E7-5323-41B7-BCF0-D24CF5DF9635}" type="slidenum">
              <a:rPr lang="en-US" smtClean="0"/>
              <a:pPr/>
              <a:t>‹#›</a:t>
            </a:fld>
            <a:endParaRPr lang="en-US"/>
          </a:p>
        </p:txBody>
      </p:sp>
    </p:spTree>
    <p:extLst>
      <p:ext uri="{BB962C8B-B14F-4D97-AF65-F5344CB8AC3E}">
        <p14:creationId xmlns:p14="http://schemas.microsoft.com/office/powerpoint/2010/main" val="2950848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89014-D250-481D-8A04-FDF568308155}"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F89E7-5323-41B7-BCF0-D24CF5DF9635}" type="slidenum">
              <a:rPr lang="en-US" smtClean="0"/>
              <a:pPr/>
              <a:t>‹#›</a:t>
            </a:fld>
            <a:endParaRPr lang="en-US"/>
          </a:p>
        </p:txBody>
      </p:sp>
    </p:spTree>
    <p:extLst>
      <p:ext uri="{BB962C8B-B14F-4D97-AF65-F5344CB8AC3E}">
        <p14:creationId xmlns:p14="http://schemas.microsoft.com/office/powerpoint/2010/main" val="3846214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89014-D250-481D-8A04-FDF568308155}"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F89E7-5323-41B7-BCF0-D24CF5DF9635}" type="slidenum">
              <a:rPr lang="en-US" smtClean="0"/>
              <a:pPr/>
              <a:t>‹#›</a:t>
            </a:fld>
            <a:endParaRPr lang="en-US"/>
          </a:p>
        </p:txBody>
      </p:sp>
    </p:spTree>
    <p:extLst>
      <p:ext uri="{BB962C8B-B14F-4D97-AF65-F5344CB8AC3E}">
        <p14:creationId xmlns:p14="http://schemas.microsoft.com/office/powerpoint/2010/main" val="620379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B89014-D250-481D-8A04-FDF568308155}"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F89E7-5323-41B7-BCF0-D24CF5DF9635}" type="slidenum">
              <a:rPr lang="en-US" smtClean="0"/>
              <a:pPr/>
              <a:t>‹#›</a:t>
            </a:fld>
            <a:endParaRPr lang="en-US"/>
          </a:p>
        </p:txBody>
      </p:sp>
    </p:spTree>
    <p:extLst>
      <p:ext uri="{BB962C8B-B14F-4D97-AF65-F5344CB8AC3E}">
        <p14:creationId xmlns:p14="http://schemas.microsoft.com/office/powerpoint/2010/main" val="550525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B89014-D250-481D-8A04-FDF568308155}" type="datetimeFigureOut">
              <a:rPr lang="en-US" smtClean="0"/>
              <a:pPr/>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DF89E7-5323-41B7-BCF0-D24CF5DF9635}" type="slidenum">
              <a:rPr lang="en-US" smtClean="0"/>
              <a:pPr/>
              <a:t>‹#›</a:t>
            </a:fld>
            <a:endParaRPr lang="en-US"/>
          </a:p>
        </p:txBody>
      </p:sp>
    </p:spTree>
    <p:extLst>
      <p:ext uri="{BB962C8B-B14F-4D97-AF65-F5344CB8AC3E}">
        <p14:creationId xmlns:p14="http://schemas.microsoft.com/office/powerpoint/2010/main" val="2559273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B89014-D250-481D-8A04-FDF568308155}" type="datetimeFigureOut">
              <a:rPr lang="en-US" smtClean="0"/>
              <a:pPr/>
              <a:t>9/12/2013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DF89E7-5323-41B7-BCF0-D24CF5DF9635}" type="slidenum">
              <a:rPr lang="en-US" smtClean="0"/>
              <a:pPr/>
              <a:t>‹#›</a:t>
            </a:fld>
            <a:endParaRPr lang="en-US"/>
          </a:p>
        </p:txBody>
      </p:sp>
    </p:spTree>
    <p:extLst>
      <p:ext uri="{BB962C8B-B14F-4D97-AF65-F5344CB8AC3E}">
        <p14:creationId xmlns:p14="http://schemas.microsoft.com/office/powerpoint/2010/main" val="2453032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B89014-D250-481D-8A04-FDF568308155}" type="datetimeFigureOut">
              <a:rPr lang="en-US" smtClean="0"/>
              <a:pPr/>
              <a:t>9/12/2013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DF89E7-5323-41B7-BCF0-D24CF5DF9635}" type="slidenum">
              <a:rPr lang="en-US" smtClean="0"/>
              <a:pPr/>
              <a:t>‹#›</a:t>
            </a:fld>
            <a:endParaRPr lang="en-US"/>
          </a:p>
        </p:txBody>
      </p:sp>
    </p:spTree>
    <p:extLst>
      <p:ext uri="{BB962C8B-B14F-4D97-AF65-F5344CB8AC3E}">
        <p14:creationId xmlns:p14="http://schemas.microsoft.com/office/powerpoint/2010/main" val="48776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89014-D250-481D-8A04-FDF568308155}" type="datetimeFigureOut">
              <a:rPr lang="en-US" smtClean="0"/>
              <a:pPr/>
              <a:t>9/12/2013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DF89E7-5323-41B7-BCF0-D24CF5DF9635}" type="slidenum">
              <a:rPr lang="en-US" smtClean="0"/>
              <a:pPr/>
              <a:t>‹#›</a:t>
            </a:fld>
            <a:endParaRPr lang="en-US"/>
          </a:p>
        </p:txBody>
      </p:sp>
    </p:spTree>
    <p:extLst>
      <p:ext uri="{BB962C8B-B14F-4D97-AF65-F5344CB8AC3E}">
        <p14:creationId xmlns:p14="http://schemas.microsoft.com/office/powerpoint/2010/main" val="3632010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89014-D250-481D-8A04-FDF568308155}" type="datetimeFigureOut">
              <a:rPr lang="en-US" smtClean="0"/>
              <a:pPr/>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DF89E7-5323-41B7-BCF0-D24CF5DF9635}" type="slidenum">
              <a:rPr lang="en-US" smtClean="0"/>
              <a:pPr/>
              <a:t>‹#›</a:t>
            </a:fld>
            <a:endParaRPr lang="en-US"/>
          </a:p>
        </p:txBody>
      </p:sp>
    </p:spTree>
    <p:extLst>
      <p:ext uri="{BB962C8B-B14F-4D97-AF65-F5344CB8AC3E}">
        <p14:creationId xmlns:p14="http://schemas.microsoft.com/office/powerpoint/2010/main" val="1983799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89014-D250-481D-8A04-FDF568308155}" type="datetimeFigureOut">
              <a:rPr lang="en-US" smtClean="0"/>
              <a:pPr/>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DF89E7-5323-41B7-BCF0-D24CF5DF9635}" type="slidenum">
              <a:rPr lang="en-US" smtClean="0"/>
              <a:pPr/>
              <a:t>‹#›</a:t>
            </a:fld>
            <a:endParaRPr lang="en-US"/>
          </a:p>
        </p:txBody>
      </p:sp>
    </p:spTree>
    <p:extLst>
      <p:ext uri="{BB962C8B-B14F-4D97-AF65-F5344CB8AC3E}">
        <p14:creationId xmlns:p14="http://schemas.microsoft.com/office/powerpoint/2010/main" val="3595162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alpha val="1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89014-D250-481D-8A04-FDF568308155}" type="datetimeFigureOut">
              <a:rPr lang="en-US" smtClean="0"/>
              <a:pPr/>
              <a:t>9/12/2013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DF89E7-5323-41B7-BCF0-D24CF5DF9635}" type="slidenum">
              <a:rPr lang="en-US" smtClean="0"/>
              <a:pPr/>
              <a:t>‹#›</a:t>
            </a:fld>
            <a:endParaRPr lang="en-US"/>
          </a:p>
        </p:txBody>
      </p:sp>
    </p:spTree>
    <p:extLst>
      <p:ext uri="{BB962C8B-B14F-4D97-AF65-F5344CB8AC3E}">
        <p14:creationId xmlns:p14="http://schemas.microsoft.com/office/powerpoint/2010/main" val="2242127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www.davidfrost.org/"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hyperlink" Target="http://www.hud.gov/" TargetMode="External"/><Relationship Id="rId18" Type="http://schemas.openxmlformats.org/officeDocument/2006/relationships/hyperlink" Target="http://en.wikipedia.org/wiki/File:World_Resources_Institute_logo.jpg" TargetMode="External"/><Relationship Id="rId3" Type="http://schemas.openxmlformats.org/officeDocument/2006/relationships/image" Target="../media/image17.gif"/><Relationship Id="rId7" Type="http://schemas.openxmlformats.org/officeDocument/2006/relationships/image" Target="../media/image16.png"/><Relationship Id="rId12" Type="http://schemas.openxmlformats.org/officeDocument/2006/relationships/image" Target="../media/image34.png"/><Relationship Id="rId17" Type="http://schemas.openxmlformats.org/officeDocument/2006/relationships/image" Target="../media/image38.png"/><Relationship Id="rId2" Type="http://schemas.openxmlformats.org/officeDocument/2006/relationships/hyperlink" Target="http://en.wikipedia.org/wiki/File:Our_Common_Future_book_cover.gif?qsrc=3044" TargetMode="External"/><Relationship Id="rId16"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hyperlink" Target="http://en.wikipedia.org/wiki/File:US-DeptOfTransportation-Seal.svg?qsrc=3044" TargetMode="External"/><Relationship Id="rId5" Type="http://schemas.openxmlformats.org/officeDocument/2006/relationships/image" Target="../media/image19.gif"/><Relationship Id="rId15" Type="http://schemas.openxmlformats.org/officeDocument/2006/relationships/image" Target="../media/image36.png"/><Relationship Id="rId10" Type="http://schemas.openxmlformats.org/officeDocument/2006/relationships/image" Target="../media/image33.jpeg"/><Relationship Id="rId19" Type="http://schemas.openxmlformats.org/officeDocument/2006/relationships/image" Target="../media/image39.jpeg"/><Relationship Id="rId4" Type="http://schemas.openxmlformats.org/officeDocument/2006/relationships/image" Target="../media/image31.png"/><Relationship Id="rId9" Type="http://schemas.openxmlformats.org/officeDocument/2006/relationships/image" Target="../media/image22.png"/><Relationship Id="rId14"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hyperlink" Target="http://en.wikipedia.org/wiki/File:Our_Common_Future_book_cover.gif?qsrc=3044"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850" y="222250"/>
            <a:ext cx="338455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itle 1"/>
          <p:cNvSpPr>
            <a:spLocks/>
          </p:cNvSpPr>
          <p:nvPr/>
        </p:nvSpPr>
        <p:spPr bwMode="auto">
          <a:xfrm>
            <a:off x="2057400" y="2743200"/>
            <a:ext cx="6858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ctr">
              <a:defRPr sz="4400">
                <a:solidFill>
                  <a:schemeClr val="tx2"/>
                </a:solidFill>
                <a:latin typeface="Arial" charset="0"/>
                <a:cs typeface="Arial" charset="0"/>
              </a:defRPr>
            </a:lvl1pPr>
            <a:lvl2pPr algn="ctr">
              <a:defRPr sz="4400">
                <a:solidFill>
                  <a:schemeClr val="tx2"/>
                </a:solidFill>
                <a:latin typeface="Arial" charset="0"/>
                <a:cs typeface="Arial" charset="0"/>
              </a:defRPr>
            </a:lvl2pPr>
            <a:lvl3pPr algn="ctr">
              <a:defRPr sz="4400">
                <a:solidFill>
                  <a:schemeClr val="tx2"/>
                </a:solidFill>
                <a:latin typeface="Arial" charset="0"/>
                <a:cs typeface="Arial" charset="0"/>
              </a:defRPr>
            </a:lvl3pPr>
            <a:lvl4pPr algn="ctr">
              <a:defRPr sz="4400">
                <a:solidFill>
                  <a:schemeClr val="tx2"/>
                </a:solidFill>
                <a:latin typeface="Arial" charset="0"/>
                <a:cs typeface="Arial" charset="0"/>
              </a:defRPr>
            </a:lvl4pPr>
            <a:lvl5pPr algn="ct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pPr algn="l"/>
            <a:r>
              <a:rPr lang="en-US" altLang="en-US" sz="6000" b="1">
                <a:solidFill>
                  <a:srgbClr val="0033CC"/>
                </a:solidFill>
                <a:latin typeface="Calibri" pitchFamily="34" charset="0"/>
              </a:rPr>
              <a:t>Forum Committee</a:t>
            </a:r>
            <a:br>
              <a:rPr lang="en-US" altLang="en-US" sz="6000" b="1">
                <a:solidFill>
                  <a:srgbClr val="0033CC"/>
                </a:solidFill>
                <a:latin typeface="Calibri" pitchFamily="34" charset="0"/>
              </a:rPr>
            </a:br>
            <a:r>
              <a:rPr lang="en-US" altLang="en-US" sz="800" b="1">
                <a:solidFill>
                  <a:srgbClr val="0033CC"/>
                </a:solidFill>
                <a:latin typeface="Calibri" pitchFamily="34" charset="0"/>
              </a:rPr>
              <a:t/>
            </a:r>
            <a:br>
              <a:rPr lang="en-US" altLang="en-US" sz="800" b="1">
                <a:solidFill>
                  <a:srgbClr val="0033CC"/>
                </a:solidFill>
                <a:latin typeface="Calibri" pitchFamily="34" charset="0"/>
              </a:rPr>
            </a:br>
            <a:r>
              <a:rPr lang="en-US" altLang="en-US" sz="3200" b="1">
                <a:solidFill>
                  <a:srgbClr val="AC2100"/>
                </a:solidFill>
                <a:latin typeface="Calibri" pitchFamily="34" charset="0"/>
              </a:rPr>
              <a:t>Loisirene Blumberg</a:t>
            </a:r>
            <a:r>
              <a:rPr lang="en-US" altLang="en-US" sz="3200">
                <a:solidFill>
                  <a:srgbClr val="0033CC"/>
                </a:solidFill>
                <a:latin typeface="Calibri" pitchFamily="34" charset="0"/>
              </a:rPr>
              <a:t> • </a:t>
            </a:r>
            <a:r>
              <a:rPr lang="en-US" altLang="en-US" sz="2800">
                <a:solidFill>
                  <a:srgbClr val="0033CC"/>
                </a:solidFill>
                <a:latin typeface="Calibri" pitchFamily="34" charset="0"/>
              </a:rPr>
              <a:t>Independence</a:t>
            </a:r>
            <a:r>
              <a:rPr lang="en-US" altLang="en-US">
                <a:solidFill>
                  <a:srgbClr val="0033CC"/>
                </a:solidFill>
                <a:latin typeface="Calibri" pitchFamily="34" charset="0"/>
              </a:rPr>
              <a:t> </a:t>
            </a:r>
            <a:br>
              <a:rPr lang="en-US" altLang="en-US">
                <a:solidFill>
                  <a:srgbClr val="0033CC"/>
                </a:solidFill>
                <a:latin typeface="Calibri" pitchFamily="34" charset="0"/>
              </a:rPr>
            </a:br>
            <a:r>
              <a:rPr lang="en-US" altLang="en-US" sz="3200" b="1">
                <a:solidFill>
                  <a:srgbClr val="AC2100"/>
                </a:solidFill>
                <a:latin typeface="Calibri" pitchFamily="34" charset="0"/>
              </a:rPr>
              <a:t>David Frost</a:t>
            </a:r>
            <a:r>
              <a:rPr lang="en-US" altLang="en-US" sz="3200">
                <a:solidFill>
                  <a:srgbClr val="0033CC"/>
                </a:solidFill>
                <a:latin typeface="Calibri" pitchFamily="34" charset="0"/>
              </a:rPr>
              <a:t> • </a:t>
            </a:r>
            <a:r>
              <a:rPr lang="en-US" altLang="en-US" sz="2800">
                <a:solidFill>
                  <a:srgbClr val="0033CC"/>
                </a:solidFill>
                <a:latin typeface="Calibri" pitchFamily="34" charset="0"/>
              </a:rPr>
              <a:t>Medina</a:t>
            </a:r>
            <a:r>
              <a:rPr lang="en-US" altLang="en-US" sz="3200">
                <a:solidFill>
                  <a:srgbClr val="0033CC"/>
                </a:solidFill>
                <a:latin typeface="Calibri" pitchFamily="34" charset="0"/>
              </a:rPr>
              <a:t/>
            </a:r>
            <a:br>
              <a:rPr lang="en-US" altLang="en-US" sz="3200">
                <a:solidFill>
                  <a:srgbClr val="0033CC"/>
                </a:solidFill>
                <a:latin typeface="Calibri" pitchFamily="34" charset="0"/>
              </a:rPr>
            </a:br>
            <a:r>
              <a:rPr lang="en-US" altLang="en-US" sz="3200" b="1">
                <a:solidFill>
                  <a:srgbClr val="AC2100"/>
                </a:solidFill>
                <a:latin typeface="Calibri" pitchFamily="34" charset="0"/>
              </a:rPr>
              <a:t>Patty Gascoyne-Telischak</a:t>
            </a:r>
            <a:r>
              <a:rPr lang="en-US" altLang="en-US" sz="3200">
                <a:solidFill>
                  <a:srgbClr val="0033CC"/>
                </a:solidFill>
                <a:latin typeface="Calibri" pitchFamily="34" charset="0"/>
              </a:rPr>
              <a:t> • </a:t>
            </a:r>
            <a:r>
              <a:rPr lang="en-US" altLang="en-US" sz="2800">
                <a:solidFill>
                  <a:srgbClr val="0033CC"/>
                </a:solidFill>
                <a:latin typeface="Calibri" pitchFamily="34" charset="0"/>
              </a:rPr>
              <a:t>Parma</a:t>
            </a:r>
            <a:r>
              <a:rPr lang="en-US" altLang="en-US" sz="3200">
                <a:solidFill>
                  <a:srgbClr val="0033CC"/>
                </a:solidFill>
                <a:latin typeface="Calibri" pitchFamily="34" charset="0"/>
              </a:rPr>
              <a:t/>
            </a:r>
            <a:br>
              <a:rPr lang="en-US" altLang="en-US" sz="3200">
                <a:solidFill>
                  <a:srgbClr val="0033CC"/>
                </a:solidFill>
                <a:latin typeface="Calibri" pitchFamily="34" charset="0"/>
              </a:rPr>
            </a:br>
            <a:r>
              <a:rPr lang="en-US" altLang="en-US" sz="3200" b="1">
                <a:solidFill>
                  <a:srgbClr val="AC2100"/>
                </a:solidFill>
                <a:latin typeface="Calibri" pitchFamily="34" charset="0"/>
              </a:rPr>
              <a:t>Beverly A. Goldstein</a:t>
            </a:r>
            <a:r>
              <a:rPr lang="en-US" altLang="en-US" sz="3200">
                <a:solidFill>
                  <a:srgbClr val="0033CC"/>
                </a:solidFill>
                <a:latin typeface="Calibri" pitchFamily="34" charset="0"/>
              </a:rPr>
              <a:t> • </a:t>
            </a:r>
            <a:r>
              <a:rPr lang="en-US" altLang="en-US" sz="2800">
                <a:solidFill>
                  <a:srgbClr val="0033CC"/>
                </a:solidFill>
                <a:latin typeface="Calibri" pitchFamily="34" charset="0"/>
              </a:rPr>
              <a:t>Beachwood</a:t>
            </a:r>
            <a:r>
              <a:rPr lang="en-US" altLang="en-US" sz="3200">
                <a:solidFill>
                  <a:srgbClr val="0033CC"/>
                </a:solidFill>
                <a:latin typeface="Calibri" pitchFamily="34" charset="0"/>
              </a:rPr>
              <a:t/>
            </a:r>
            <a:br>
              <a:rPr lang="en-US" altLang="en-US" sz="3200">
                <a:solidFill>
                  <a:srgbClr val="0033CC"/>
                </a:solidFill>
                <a:latin typeface="Calibri" pitchFamily="34" charset="0"/>
              </a:rPr>
            </a:br>
            <a:r>
              <a:rPr lang="en-US" altLang="en-US" sz="3200" b="1">
                <a:solidFill>
                  <a:srgbClr val="AC2100"/>
                </a:solidFill>
                <a:latin typeface="Calibri" pitchFamily="34" charset="0"/>
              </a:rPr>
              <a:t>Kirsten Hill</a:t>
            </a:r>
            <a:r>
              <a:rPr lang="en-US" altLang="en-US" sz="3200">
                <a:solidFill>
                  <a:srgbClr val="0033CC"/>
                </a:solidFill>
                <a:latin typeface="Calibri" pitchFamily="34" charset="0"/>
              </a:rPr>
              <a:t> • </a:t>
            </a:r>
            <a:r>
              <a:rPr lang="en-US" altLang="en-US" sz="2800">
                <a:solidFill>
                  <a:srgbClr val="0033CC"/>
                </a:solidFill>
                <a:latin typeface="Calibri" pitchFamily="34" charset="0"/>
              </a:rPr>
              <a:t>Amherst</a:t>
            </a:r>
          </a:p>
        </p:txBody>
      </p:sp>
    </p:spTree>
    <p:extLst>
      <p:ext uri="{BB962C8B-B14F-4D97-AF65-F5344CB8AC3E}">
        <p14:creationId xmlns:p14="http://schemas.microsoft.com/office/powerpoint/2010/main" val="3974837811"/>
      </p:ext>
    </p:extLst>
  </p:cSld>
  <p:clrMapOvr>
    <a:masterClrMapping/>
  </p:clrMapOvr>
  <mc:AlternateContent xmlns:mc="http://schemas.openxmlformats.org/markup-compatibility/2006" xmlns:p14="http://schemas.microsoft.com/office/powerpoint/2010/main">
    <mc:Choice Requires="p14">
      <p:transition spd="slow" p14:dur="2000" advTm="10515"/>
    </mc:Choice>
    <mc:Fallback xmlns="">
      <p:transition spd="slow" advTm="1051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153400" cy="5262979"/>
          </a:xfrm>
          <a:prstGeom prst="rect">
            <a:avLst/>
          </a:prstGeom>
          <a:noFill/>
        </p:spPr>
        <p:txBody>
          <a:bodyPr wrap="square" rtlCol="0">
            <a:spAutoFit/>
          </a:bodyPr>
          <a:lstStyle/>
          <a:p>
            <a:pPr algn="ctr"/>
            <a:r>
              <a:rPr lang="en-US" sz="2800" b="1" dirty="0" smtClean="0"/>
              <a:t>Another non-governmental organization</a:t>
            </a:r>
          </a:p>
          <a:p>
            <a:pPr algn="ctr"/>
            <a:r>
              <a:rPr lang="en-US" sz="2800" b="1" dirty="0" smtClean="0"/>
              <a:t>that helped write Agenda 21 in 1992 is</a:t>
            </a:r>
          </a:p>
          <a:p>
            <a:pPr algn="ctr"/>
            <a:r>
              <a:rPr lang="en-US" sz="2800" b="1" dirty="0" smtClean="0"/>
              <a:t>ICLEI, known as Local Governments for Sustainability.</a:t>
            </a:r>
          </a:p>
          <a:p>
            <a:pPr algn="ctr"/>
            <a:endParaRPr lang="en-US" sz="2800" b="1" dirty="0" smtClean="0"/>
          </a:p>
          <a:p>
            <a:pPr algn="ctr"/>
            <a:r>
              <a:rPr lang="en-US" sz="2800" b="1" dirty="0" smtClean="0"/>
              <a:t>ICLEI was founded in order to establish Agenda 21</a:t>
            </a:r>
          </a:p>
          <a:p>
            <a:pPr algn="ctr"/>
            <a:r>
              <a:rPr lang="en-US" sz="2800" b="1" dirty="0" smtClean="0"/>
              <a:t>campaigns throughout the globe.</a:t>
            </a:r>
          </a:p>
          <a:p>
            <a:pPr algn="ctr"/>
            <a:endParaRPr lang="en-US" sz="2800" b="1" dirty="0" smtClean="0"/>
          </a:p>
          <a:p>
            <a:pPr algn="ctr"/>
            <a:r>
              <a:rPr lang="en-US" sz="2800" b="1" dirty="0" smtClean="0"/>
              <a:t>ICLEI members pay dues and must explicitly adopt the</a:t>
            </a:r>
          </a:p>
          <a:p>
            <a:pPr algn="ctr"/>
            <a:r>
              <a:rPr lang="en-US" sz="2800" b="1" dirty="0" smtClean="0"/>
              <a:t>ICLEI Constitution which follows the </a:t>
            </a:r>
          </a:p>
          <a:p>
            <a:pPr algn="ctr"/>
            <a:r>
              <a:rPr lang="en-US" sz="2800" b="1" dirty="0" smtClean="0"/>
              <a:t>16 principles of the Earth Charter</a:t>
            </a:r>
            <a:endParaRPr lang="en-US" sz="2800" b="1" dirty="0"/>
          </a:p>
          <a:p>
            <a:pPr algn="ctr"/>
            <a:endParaRPr lang="en-US" sz="2800" b="1" dirty="0"/>
          </a:p>
          <a:p>
            <a:pPr algn="ctr"/>
            <a:r>
              <a:rPr lang="en-US" sz="2800" b="1" dirty="0" smtClean="0"/>
              <a:t>There’s Maurice Strong, again.</a:t>
            </a:r>
            <a:endParaRPr lang="en-US" sz="2800" b="1" dirty="0"/>
          </a:p>
        </p:txBody>
      </p:sp>
      <p:sp>
        <p:nvSpPr>
          <p:cNvPr id="3" name="TextBox 2"/>
          <p:cNvSpPr txBox="1"/>
          <p:nvPr/>
        </p:nvSpPr>
        <p:spPr>
          <a:xfrm>
            <a:off x="457200" y="6096000"/>
            <a:ext cx="7488012" cy="369332"/>
          </a:xfrm>
          <a:prstGeom prst="rect">
            <a:avLst/>
          </a:prstGeom>
          <a:solidFill>
            <a:srgbClr val="00FF00"/>
          </a:solidFill>
          <a:ln w="38100">
            <a:solidFill>
              <a:schemeClr val="tx1"/>
            </a:solidFill>
          </a:ln>
        </p:spPr>
        <p:txBody>
          <a:bodyPr wrap="none" rtlCol="0">
            <a:spAutoFit/>
          </a:bodyPr>
          <a:lstStyle/>
          <a:p>
            <a:r>
              <a:rPr lang="en-US" b="1" dirty="0"/>
              <a:t>http://www.earthcharterinaction.org/content/pages/Read-the-Charter.html</a:t>
            </a:r>
          </a:p>
        </p:txBody>
      </p:sp>
    </p:spTree>
    <p:extLst>
      <p:ext uri="{BB962C8B-B14F-4D97-AF65-F5344CB8AC3E}">
        <p14:creationId xmlns:p14="http://schemas.microsoft.com/office/powerpoint/2010/main" val="3140979506"/>
      </p:ext>
    </p:extLst>
  </p:cSld>
  <p:clrMapOvr>
    <a:masterClrMapping/>
  </p:clrMapOvr>
  <mc:AlternateContent xmlns:mc="http://schemas.openxmlformats.org/markup-compatibility/2006" xmlns:p14="http://schemas.microsoft.com/office/powerpoint/2010/main">
    <mc:Choice Requires="p14">
      <p:transition spd="slow" p14:dur="3000" advClick="0" advTm="12000"/>
    </mc:Choice>
    <mc:Fallback xmlns="">
      <p:transition spd="slow" advClick="0" advTm="12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4156[1].pdf - Adobe Reader"/>
          <p:cNvPicPr>
            <a:picLocks noChangeAspect="1"/>
          </p:cNvPicPr>
          <p:nvPr/>
        </p:nvPicPr>
        <p:blipFill rotWithShape="1">
          <a:blip r:embed="rId2" cstate="print">
            <a:extLst>
              <a:ext uri="{28A0092B-C50C-407E-A947-70E740481C1C}">
                <a14:useLocalDpi xmlns:a14="http://schemas.microsoft.com/office/drawing/2010/main" val="0"/>
              </a:ext>
            </a:extLst>
          </a:blip>
          <a:srcRect l="40167" t="28532" r="11940" b="20767"/>
          <a:stretch/>
        </p:blipFill>
        <p:spPr>
          <a:xfrm>
            <a:off x="6749936" y="629453"/>
            <a:ext cx="2278826" cy="2834640"/>
          </a:xfrm>
          <a:prstGeom prst="rect">
            <a:avLst/>
          </a:prstGeom>
        </p:spPr>
      </p:pic>
      <p:sp>
        <p:nvSpPr>
          <p:cNvPr id="4" name="TextBox 3"/>
          <p:cNvSpPr txBox="1"/>
          <p:nvPr/>
        </p:nvSpPr>
        <p:spPr>
          <a:xfrm>
            <a:off x="287215" y="6292334"/>
            <a:ext cx="2273123" cy="369332"/>
          </a:xfrm>
          <a:prstGeom prst="rect">
            <a:avLst/>
          </a:prstGeom>
          <a:solidFill>
            <a:srgbClr val="66FF33"/>
          </a:solidFill>
          <a:ln w="38100">
            <a:solidFill>
              <a:schemeClr val="tx1"/>
            </a:solidFill>
          </a:ln>
        </p:spPr>
        <p:txBody>
          <a:bodyPr wrap="none" rtlCol="0">
            <a:spAutoFit/>
          </a:bodyPr>
          <a:lstStyle/>
          <a:p>
            <a:r>
              <a:rPr lang="en-US" b="1" dirty="0"/>
              <a:t>http://www.iclei.org/</a:t>
            </a:r>
          </a:p>
        </p:txBody>
      </p:sp>
      <p:sp>
        <p:nvSpPr>
          <p:cNvPr id="5" name="TextBox 4"/>
          <p:cNvSpPr txBox="1"/>
          <p:nvPr/>
        </p:nvSpPr>
        <p:spPr>
          <a:xfrm>
            <a:off x="76200" y="152400"/>
            <a:ext cx="5729069" cy="954107"/>
          </a:xfrm>
          <a:prstGeom prst="rect">
            <a:avLst/>
          </a:prstGeom>
          <a:noFill/>
        </p:spPr>
        <p:txBody>
          <a:bodyPr wrap="none" rtlCol="0">
            <a:spAutoFit/>
          </a:bodyPr>
          <a:lstStyle/>
          <a:p>
            <a:pPr algn="ctr"/>
            <a:r>
              <a:rPr lang="en-US" sz="2800" b="1" dirty="0" smtClean="0"/>
              <a:t>Local Governments for Sustainability </a:t>
            </a:r>
          </a:p>
          <a:p>
            <a:pPr algn="ctr"/>
            <a:r>
              <a:rPr lang="en-US" sz="2800" b="1" u="sng" dirty="0" smtClean="0"/>
              <a:t>ICLEI USA/ICLEI Global*</a:t>
            </a:r>
            <a:endParaRPr lang="en-US" sz="2800" b="1" u="sng" dirty="0"/>
          </a:p>
        </p:txBody>
      </p:sp>
      <p:sp>
        <p:nvSpPr>
          <p:cNvPr id="6" name="TextBox 5"/>
          <p:cNvSpPr txBox="1"/>
          <p:nvPr/>
        </p:nvSpPr>
        <p:spPr>
          <a:xfrm>
            <a:off x="19298" y="1702290"/>
            <a:ext cx="6567695" cy="2246769"/>
          </a:xfrm>
          <a:prstGeom prst="rect">
            <a:avLst/>
          </a:prstGeom>
          <a:noFill/>
        </p:spPr>
        <p:txBody>
          <a:bodyPr wrap="none" rtlCol="0">
            <a:spAutoFit/>
          </a:bodyPr>
          <a:lstStyle/>
          <a:p>
            <a:r>
              <a:rPr lang="en-US" sz="2800" b="1" dirty="0" smtClean="0"/>
              <a:t>“The </a:t>
            </a:r>
            <a:r>
              <a:rPr lang="en-US" sz="2800" b="1" i="1" dirty="0"/>
              <a:t>Local Agenda 21 Planning Guide </a:t>
            </a:r>
            <a:r>
              <a:rPr lang="en-US" sz="2800" b="1" i="1" dirty="0" smtClean="0"/>
              <a:t>h</a:t>
            </a:r>
            <a:r>
              <a:rPr lang="en-US" sz="2800" b="1" dirty="0" smtClean="0"/>
              <a:t>as </a:t>
            </a:r>
          </a:p>
          <a:p>
            <a:r>
              <a:rPr lang="en-US" sz="2800" b="1" dirty="0" smtClean="0"/>
              <a:t>been </a:t>
            </a:r>
            <a:r>
              <a:rPr lang="en-US" sz="2800" b="1" dirty="0"/>
              <a:t>prepared to assist local governments </a:t>
            </a:r>
            <a:endParaRPr lang="en-US" sz="2800" b="1" dirty="0" smtClean="0"/>
          </a:p>
          <a:p>
            <a:r>
              <a:rPr lang="en-US" sz="2800" b="1" dirty="0" smtClean="0"/>
              <a:t>and </a:t>
            </a:r>
            <a:r>
              <a:rPr lang="en-US" sz="2800" b="1" dirty="0"/>
              <a:t>their local partners to learn and </a:t>
            </a:r>
            <a:endParaRPr lang="en-US" sz="2800" b="1" dirty="0" smtClean="0"/>
          </a:p>
          <a:p>
            <a:r>
              <a:rPr lang="en-US" sz="2800" b="1" dirty="0" smtClean="0"/>
              <a:t>undertake the </a:t>
            </a:r>
            <a:r>
              <a:rPr lang="en-US" sz="2800" b="1" dirty="0"/>
              <a:t>challenging task of </a:t>
            </a:r>
            <a:endParaRPr lang="en-US" sz="2800" b="1" dirty="0" smtClean="0"/>
          </a:p>
          <a:p>
            <a:r>
              <a:rPr lang="en-US" sz="2800" b="1" dirty="0" smtClean="0"/>
              <a:t>sustainable development </a:t>
            </a:r>
            <a:r>
              <a:rPr lang="en-US" sz="2800" b="1" dirty="0"/>
              <a:t>planning</a:t>
            </a:r>
            <a:r>
              <a:rPr lang="en-US" sz="2800" b="1" dirty="0" smtClean="0"/>
              <a:t>.”</a:t>
            </a:r>
            <a:endParaRPr lang="en-US" sz="2800" b="1" dirty="0">
              <a:effectLst/>
            </a:endParaRPr>
          </a:p>
        </p:txBody>
      </p:sp>
      <p:sp>
        <p:nvSpPr>
          <p:cNvPr id="7" name="TextBox 6"/>
          <p:cNvSpPr txBox="1"/>
          <p:nvPr/>
        </p:nvSpPr>
        <p:spPr>
          <a:xfrm>
            <a:off x="7028214" y="3531513"/>
            <a:ext cx="2000548" cy="2677656"/>
          </a:xfrm>
          <a:prstGeom prst="rect">
            <a:avLst/>
          </a:prstGeom>
          <a:noFill/>
          <a:ln w="38100">
            <a:solidFill>
              <a:schemeClr val="tx1"/>
            </a:solidFill>
          </a:ln>
        </p:spPr>
        <p:txBody>
          <a:bodyPr wrap="none" rtlCol="0">
            <a:spAutoFit/>
          </a:bodyPr>
          <a:lstStyle/>
          <a:p>
            <a:r>
              <a:rPr lang="en-US" sz="2800" b="1" dirty="0" smtClean="0">
                <a:solidFill>
                  <a:srgbClr val="FF0000"/>
                </a:solidFill>
                <a:effectLst>
                  <a:outerShdw blurRad="38100" dist="38100" dir="2700000" algn="tl">
                    <a:srgbClr val="000000">
                      <a:alpha val="43137"/>
                    </a:srgbClr>
                  </a:outerShdw>
                </a:effectLst>
              </a:rPr>
              <a:t>Akron</a:t>
            </a:r>
          </a:p>
          <a:p>
            <a:r>
              <a:rPr lang="en-US" sz="2800" b="1" dirty="0" smtClean="0">
                <a:solidFill>
                  <a:srgbClr val="FF0000"/>
                </a:solidFill>
                <a:effectLst>
                  <a:outerShdw blurRad="38100" dist="38100" dir="2700000" algn="tl">
                    <a:srgbClr val="000000">
                      <a:alpha val="43137"/>
                    </a:srgbClr>
                  </a:outerShdw>
                </a:effectLst>
              </a:rPr>
              <a:t>Cleveland</a:t>
            </a:r>
          </a:p>
          <a:p>
            <a:r>
              <a:rPr lang="en-US" sz="2800" b="1" dirty="0" smtClean="0">
                <a:solidFill>
                  <a:srgbClr val="FF0000"/>
                </a:solidFill>
                <a:effectLst>
                  <a:outerShdw blurRad="38100" dist="38100" dir="2700000" algn="tl">
                    <a:srgbClr val="000000">
                      <a:alpha val="43137"/>
                    </a:srgbClr>
                  </a:outerShdw>
                </a:effectLst>
              </a:rPr>
              <a:t>Alliance</a:t>
            </a:r>
          </a:p>
          <a:p>
            <a:r>
              <a:rPr lang="en-US" sz="2800" b="1" dirty="0" smtClean="0">
                <a:solidFill>
                  <a:srgbClr val="FF0000"/>
                </a:solidFill>
                <a:effectLst>
                  <a:outerShdw blurRad="38100" dist="38100" dir="2700000" algn="tl">
                    <a:srgbClr val="000000">
                      <a:alpha val="43137"/>
                    </a:srgbClr>
                  </a:outerShdw>
                </a:effectLst>
              </a:rPr>
              <a:t>Oberlin</a:t>
            </a:r>
          </a:p>
          <a:p>
            <a:r>
              <a:rPr lang="en-US" sz="2800" b="1" dirty="0" smtClean="0">
                <a:solidFill>
                  <a:srgbClr val="FF0000"/>
                </a:solidFill>
                <a:effectLst>
                  <a:outerShdw blurRad="38100" dist="38100" dir="2700000" algn="tl">
                    <a:srgbClr val="000000">
                      <a:alpha val="43137"/>
                    </a:srgbClr>
                  </a:outerShdw>
                </a:effectLst>
              </a:rPr>
              <a:t>Youngstown</a:t>
            </a:r>
          </a:p>
          <a:p>
            <a:r>
              <a:rPr lang="en-US" sz="2800" b="1" dirty="0" smtClean="0">
                <a:solidFill>
                  <a:srgbClr val="FF0000"/>
                </a:solidFill>
                <a:effectLst>
                  <a:outerShdw blurRad="38100" dist="38100" dir="2700000" algn="tl">
                    <a:srgbClr val="000000">
                      <a:alpha val="43137"/>
                    </a:srgbClr>
                  </a:outerShdw>
                </a:effectLst>
              </a:rPr>
              <a:t>(pay dues)</a:t>
            </a:r>
            <a:endParaRPr lang="en-US" sz="2800"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1" y="3962400"/>
            <a:ext cx="7008393" cy="2246769"/>
          </a:xfrm>
          <a:prstGeom prst="rect">
            <a:avLst/>
          </a:prstGeom>
          <a:noFill/>
        </p:spPr>
        <p:txBody>
          <a:bodyPr wrap="none" rtlCol="0">
            <a:spAutoFit/>
          </a:bodyPr>
          <a:lstStyle/>
          <a:p>
            <a:r>
              <a:rPr lang="en-US" sz="2800" b="1" dirty="0" smtClean="0"/>
              <a:t>“The </a:t>
            </a:r>
            <a:r>
              <a:rPr lang="en-US" sz="2800" b="1" dirty="0"/>
              <a:t>Guide offers tested and practical </a:t>
            </a:r>
            <a:r>
              <a:rPr lang="en-US" sz="2800" b="1" dirty="0" smtClean="0"/>
              <a:t>advice </a:t>
            </a:r>
          </a:p>
          <a:p>
            <a:r>
              <a:rPr lang="en-US" sz="2800" b="1" dirty="0" smtClean="0"/>
              <a:t>on </a:t>
            </a:r>
            <a:r>
              <a:rPr lang="en-US" sz="2800" b="1" dirty="0">
                <a:solidFill>
                  <a:srgbClr val="FF0000"/>
                </a:solidFill>
                <a:effectLst>
                  <a:outerShdw blurRad="38100" dist="38100" dir="2700000" algn="tl">
                    <a:srgbClr val="000000">
                      <a:alpha val="43137"/>
                    </a:srgbClr>
                  </a:outerShdw>
                </a:effectLst>
              </a:rPr>
              <a:t>how local governments can implement the</a:t>
            </a:r>
          </a:p>
          <a:p>
            <a:r>
              <a:rPr lang="en-US" sz="2800" b="1" dirty="0">
                <a:solidFill>
                  <a:srgbClr val="FF0000"/>
                </a:solidFill>
                <a:effectLst>
                  <a:outerShdw blurRad="38100" dist="38100" dir="2700000" algn="tl">
                    <a:srgbClr val="000000">
                      <a:alpha val="43137"/>
                    </a:srgbClr>
                  </a:outerShdw>
                </a:effectLst>
              </a:rPr>
              <a:t>United Nations‘ </a:t>
            </a:r>
            <a:r>
              <a:rPr lang="en-US" sz="2800" b="1" i="1" dirty="0">
                <a:solidFill>
                  <a:srgbClr val="FF0000"/>
                </a:solidFill>
                <a:effectLst>
                  <a:outerShdw blurRad="38100" dist="38100" dir="2700000" algn="tl">
                    <a:srgbClr val="000000">
                      <a:alpha val="43137"/>
                    </a:srgbClr>
                  </a:outerShdw>
                </a:effectLst>
              </a:rPr>
              <a:t>Agenda 21 </a:t>
            </a:r>
            <a:r>
              <a:rPr lang="en-US" sz="2800" b="1" dirty="0">
                <a:solidFill>
                  <a:srgbClr val="FF0000"/>
                </a:solidFill>
                <a:effectLst>
                  <a:outerShdw blurRad="38100" dist="38100" dir="2700000" algn="tl">
                    <a:srgbClr val="000000">
                      <a:alpha val="43137"/>
                    </a:srgbClr>
                  </a:outerShdw>
                </a:effectLst>
              </a:rPr>
              <a:t>action plan for </a:t>
            </a:r>
            <a:endParaRPr lang="en-US" sz="2800" b="1" dirty="0" smtClean="0">
              <a:solidFill>
                <a:srgbClr val="FF0000"/>
              </a:solidFill>
              <a:effectLst>
                <a:outerShdw blurRad="38100" dist="38100" dir="2700000" algn="tl">
                  <a:srgbClr val="000000">
                    <a:alpha val="43137"/>
                  </a:srgbClr>
                </a:outerShdw>
              </a:effectLst>
            </a:endParaRPr>
          </a:p>
          <a:p>
            <a:r>
              <a:rPr lang="en-US" sz="2800" b="1" dirty="0" smtClean="0">
                <a:solidFill>
                  <a:srgbClr val="FF0000"/>
                </a:solidFill>
                <a:effectLst>
                  <a:outerShdw blurRad="38100" dist="38100" dir="2700000" algn="tl">
                    <a:srgbClr val="000000">
                      <a:alpha val="43137"/>
                    </a:srgbClr>
                  </a:outerShdw>
                </a:effectLst>
              </a:rPr>
              <a:t>sustainable </a:t>
            </a:r>
            <a:r>
              <a:rPr lang="en-US" sz="2800" b="1" dirty="0">
                <a:solidFill>
                  <a:srgbClr val="FF0000"/>
                </a:solidFill>
                <a:effectLst>
                  <a:outerShdw blurRad="38100" dist="38100" dir="2700000" algn="tl">
                    <a:srgbClr val="000000">
                      <a:alpha val="43137"/>
                    </a:srgbClr>
                  </a:outerShdw>
                </a:effectLst>
              </a:rPr>
              <a:t>development</a:t>
            </a:r>
            <a:r>
              <a:rPr lang="en-US" sz="2800" b="1" dirty="0"/>
              <a:t> and the related </a:t>
            </a:r>
            <a:endParaRPr lang="en-US" sz="2800" b="1" dirty="0" smtClean="0"/>
          </a:p>
          <a:p>
            <a:r>
              <a:rPr lang="en-US" sz="2800" b="1" dirty="0" smtClean="0"/>
              <a:t>United </a:t>
            </a:r>
            <a:r>
              <a:rPr lang="en-US" sz="2800" b="1" dirty="0"/>
              <a:t>Nations’ </a:t>
            </a:r>
            <a:r>
              <a:rPr lang="en-US" sz="2800" b="1" i="1" dirty="0"/>
              <a:t>Habitat Agenda</a:t>
            </a:r>
            <a:r>
              <a:rPr lang="en-US" sz="2800" b="1" i="1" dirty="0" smtClean="0"/>
              <a:t>.”</a:t>
            </a:r>
            <a:endParaRPr lang="en-US" sz="2800" b="1" dirty="0"/>
          </a:p>
        </p:txBody>
      </p:sp>
      <p:sp>
        <p:nvSpPr>
          <p:cNvPr id="8" name="TextBox 7"/>
          <p:cNvSpPr txBox="1"/>
          <p:nvPr/>
        </p:nvSpPr>
        <p:spPr>
          <a:xfrm>
            <a:off x="1219200" y="947966"/>
            <a:ext cx="3814186" cy="461665"/>
          </a:xfrm>
          <a:prstGeom prst="rect">
            <a:avLst/>
          </a:prstGeom>
          <a:noFill/>
        </p:spPr>
        <p:txBody>
          <a:bodyPr wrap="none" rtlCol="0">
            <a:spAutoFit/>
          </a:bodyPr>
          <a:lstStyle/>
          <a:p>
            <a:r>
              <a:rPr lang="en-US" sz="2400" b="1" dirty="0" smtClean="0">
                <a:solidFill>
                  <a:srgbClr val="FF0000"/>
                </a:solidFill>
                <a:effectLst>
                  <a:outerShdw blurRad="38100" dist="38100" dir="2700000" algn="tl">
                    <a:srgbClr val="000000">
                      <a:alpha val="43137"/>
                    </a:srgbClr>
                  </a:outerShdw>
                </a:effectLst>
              </a:rPr>
              <a:t>Foreword by Maurice Strong</a:t>
            </a:r>
            <a:endParaRPr lang="en-US" sz="2400" b="1" dirty="0">
              <a:solidFill>
                <a:srgbClr val="FF0000"/>
              </a:solidFill>
              <a:effectLst>
                <a:outerShdw blurRad="38100" dist="38100" dir="2700000" algn="tl">
                  <a:srgbClr val="000000">
                    <a:alpha val="43137"/>
                  </a:srgbClr>
                </a:outerShdw>
              </a:effectLst>
            </a:endParaRPr>
          </a:p>
        </p:txBody>
      </p:sp>
      <p:sp>
        <p:nvSpPr>
          <p:cNvPr id="9" name="TextBox 8"/>
          <p:cNvSpPr txBox="1"/>
          <p:nvPr/>
        </p:nvSpPr>
        <p:spPr>
          <a:xfrm>
            <a:off x="2940733" y="6289403"/>
            <a:ext cx="5707460" cy="369332"/>
          </a:xfrm>
          <a:prstGeom prst="rect">
            <a:avLst/>
          </a:prstGeom>
          <a:noFill/>
          <a:ln w="38100">
            <a:solidFill>
              <a:schemeClr val="tx1"/>
            </a:solidFill>
          </a:ln>
        </p:spPr>
        <p:txBody>
          <a:bodyPr wrap="none" rtlCol="0">
            <a:spAutoFit/>
          </a:bodyPr>
          <a:lstStyle/>
          <a:p>
            <a:r>
              <a:rPr lang="en-US" b="1" dirty="0" smtClean="0"/>
              <a:t>* International Council on Local Environmental Initiatives</a:t>
            </a:r>
            <a:endParaRPr lang="en-US" b="1" dirty="0"/>
          </a:p>
        </p:txBody>
      </p:sp>
      <p:sp>
        <p:nvSpPr>
          <p:cNvPr id="10" name="TextBox 9"/>
          <p:cNvSpPr txBox="1"/>
          <p:nvPr/>
        </p:nvSpPr>
        <p:spPr>
          <a:xfrm>
            <a:off x="457200" y="1409631"/>
            <a:ext cx="3847913" cy="369332"/>
          </a:xfrm>
          <a:prstGeom prst="rect">
            <a:avLst/>
          </a:prstGeom>
          <a:solidFill>
            <a:srgbClr val="66FF33"/>
          </a:solidFill>
          <a:ln w="38100">
            <a:solidFill>
              <a:schemeClr val="tx1"/>
            </a:solidFill>
          </a:ln>
        </p:spPr>
        <p:txBody>
          <a:bodyPr wrap="none" rtlCol="0">
            <a:spAutoFit/>
          </a:bodyPr>
          <a:lstStyle/>
          <a:p>
            <a:r>
              <a:rPr lang="en-US" dirty="0"/>
              <a:t>http://web.idrc.ca/openebooks/448-2/</a:t>
            </a:r>
          </a:p>
        </p:txBody>
      </p:sp>
      <p:sp>
        <p:nvSpPr>
          <p:cNvPr id="11" name="TextBox 10"/>
          <p:cNvSpPr txBox="1"/>
          <p:nvPr/>
        </p:nvSpPr>
        <p:spPr>
          <a:xfrm>
            <a:off x="7732558" y="0"/>
            <a:ext cx="915635" cy="523220"/>
          </a:xfrm>
          <a:prstGeom prst="rect">
            <a:avLst/>
          </a:prstGeom>
          <a:solidFill>
            <a:srgbClr val="FFFF00"/>
          </a:solidFill>
          <a:ln w="38100">
            <a:solidFill>
              <a:schemeClr val="tx1"/>
            </a:solidFill>
          </a:ln>
        </p:spPr>
        <p:txBody>
          <a:bodyPr wrap="none" rtlCol="0">
            <a:spAutoFit/>
          </a:bodyPr>
          <a:lstStyle/>
          <a:p>
            <a:r>
              <a:rPr lang="en-US" sz="2800" b="1" dirty="0" smtClean="0"/>
              <a:t>1990</a:t>
            </a:r>
            <a:endParaRPr lang="en-US" sz="2800" b="1" dirty="0"/>
          </a:p>
        </p:txBody>
      </p:sp>
    </p:spTree>
    <p:extLst>
      <p:ext uri="{BB962C8B-B14F-4D97-AF65-F5344CB8AC3E}">
        <p14:creationId xmlns:p14="http://schemas.microsoft.com/office/powerpoint/2010/main" val="2822017425"/>
      </p:ext>
    </p:extLst>
  </p:cSld>
  <p:clrMapOvr>
    <a:masterClrMapping/>
  </p:clrMapOvr>
  <mc:AlternateContent xmlns:mc="http://schemas.openxmlformats.org/markup-compatibility/2006" xmlns:p14="http://schemas.microsoft.com/office/powerpoint/2010/main">
    <mc:Choice Requires="p14">
      <p:transition spd="slow" p14:dur="2000" advTm="20821"/>
    </mc:Choice>
    <mc:Fallback xmlns="">
      <p:transition spd="slow" advTm="2082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8272" y="152400"/>
            <a:ext cx="7669343" cy="5262979"/>
          </a:xfrm>
          <a:prstGeom prst="rect">
            <a:avLst/>
          </a:prstGeom>
          <a:noFill/>
        </p:spPr>
        <p:txBody>
          <a:bodyPr wrap="none" rtlCol="0">
            <a:spAutoFit/>
          </a:bodyPr>
          <a:lstStyle/>
          <a:p>
            <a:pPr algn="ctr"/>
            <a:r>
              <a:rPr lang="en-US" sz="2800" b="1" dirty="0" smtClean="0"/>
              <a:t>In 1992 the UN Conference of Environment and</a:t>
            </a:r>
          </a:p>
          <a:p>
            <a:pPr algn="ctr"/>
            <a:r>
              <a:rPr lang="en-US" sz="2800" b="1" dirty="0" smtClean="0"/>
              <a:t>Development was held in Rio de Janeiro. </a:t>
            </a:r>
          </a:p>
          <a:p>
            <a:pPr algn="ctr"/>
            <a:r>
              <a:rPr lang="en-US" sz="2800" b="1" dirty="0" smtClean="0"/>
              <a:t>The creation of “The Agenda for the 21</a:t>
            </a:r>
            <a:r>
              <a:rPr lang="en-US" sz="2800" b="1" baseline="30000" dirty="0" smtClean="0"/>
              <a:t>st</a:t>
            </a:r>
            <a:r>
              <a:rPr lang="en-US" sz="2800" b="1" dirty="0" smtClean="0"/>
              <a:t> Century” </a:t>
            </a:r>
          </a:p>
          <a:p>
            <a:pPr algn="ctr"/>
            <a:r>
              <a:rPr lang="en-US" sz="2800" b="1" dirty="0" smtClean="0"/>
              <a:t>was the significant outcome of the conference. </a:t>
            </a:r>
          </a:p>
          <a:p>
            <a:pPr algn="ctr"/>
            <a:r>
              <a:rPr lang="en-US" sz="2800" b="1" dirty="0" smtClean="0"/>
              <a:t>It came to be known as Agenda 21.</a:t>
            </a:r>
          </a:p>
          <a:p>
            <a:pPr algn="ctr"/>
            <a:endParaRPr lang="en-US" sz="2800" b="1" dirty="0" smtClean="0"/>
          </a:p>
          <a:p>
            <a:pPr algn="ctr"/>
            <a:r>
              <a:rPr lang="en-US" sz="2800" b="1" dirty="0" smtClean="0"/>
              <a:t>It also paved the way for the 1997 Kyoto Treaty </a:t>
            </a:r>
          </a:p>
          <a:p>
            <a:pPr algn="ctr"/>
            <a:r>
              <a:rPr lang="en-US" sz="2800" b="1" dirty="0" smtClean="0"/>
              <a:t>on controlling greenhouse gas transmissions.</a:t>
            </a:r>
          </a:p>
          <a:p>
            <a:pPr algn="ctr"/>
            <a:endParaRPr lang="en-US" sz="2800" b="1" dirty="0" smtClean="0"/>
          </a:p>
          <a:p>
            <a:pPr algn="ctr"/>
            <a:r>
              <a:rPr lang="en-US" sz="2800" b="1" dirty="0" smtClean="0"/>
              <a:t>Maurice Strong was the Secretary General</a:t>
            </a:r>
          </a:p>
          <a:p>
            <a:pPr algn="ctr"/>
            <a:r>
              <a:rPr lang="en-US" sz="2800" b="1" dirty="0" smtClean="0"/>
              <a:t>(There were allegations that Strong was</a:t>
            </a:r>
          </a:p>
          <a:p>
            <a:pPr algn="ctr"/>
            <a:r>
              <a:rPr lang="en-US" sz="2800" b="1" dirty="0" smtClean="0"/>
              <a:t>involved in the oil for food scandal at the UN.)</a:t>
            </a:r>
            <a:endParaRPr lang="en-US" sz="2800" b="1" dirty="0"/>
          </a:p>
        </p:txBody>
      </p:sp>
      <p:sp>
        <p:nvSpPr>
          <p:cNvPr id="3" name="TextBox 2"/>
          <p:cNvSpPr txBox="1"/>
          <p:nvPr/>
        </p:nvSpPr>
        <p:spPr>
          <a:xfrm>
            <a:off x="990600" y="5638800"/>
            <a:ext cx="6581802" cy="954107"/>
          </a:xfrm>
          <a:prstGeom prst="rect">
            <a:avLst/>
          </a:prstGeom>
          <a:noFill/>
        </p:spPr>
        <p:txBody>
          <a:bodyPr wrap="none" rtlCol="0">
            <a:spAutoFit/>
          </a:bodyPr>
          <a:lstStyle/>
          <a:p>
            <a:pPr algn="ctr"/>
            <a:r>
              <a:rPr lang="en-US" sz="2800" b="1" dirty="0" smtClean="0"/>
              <a:t>President George H. W. Bush signed for the</a:t>
            </a:r>
          </a:p>
          <a:p>
            <a:pPr algn="ctr"/>
            <a:r>
              <a:rPr lang="en-US" sz="2800" b="1" dirty="0" smtClean="0"/>
              <a:t>United States</a:t>
            </a:r>
            <a:endParaRPr lang="en-US" sz="2800" b="1" dirty="0"/>
          </a:p>
        </p:txBody>
      </p:sp>
    </p:spTree>
    <p:extLst>
      <p:ext uri="{BB962C8B-B14F-4D97-AF65-F5344CB8AC3E}">
        <p14:creationId xmlns:p14="http://schemas.microsoft.com/office/powerpoint/2010/main" val="1394113616"/>
      </p:ext>
    </p:extLst>
  </p:cSld>
  <p:clrMapOvr>
    <a:masterClrMapping/>
  </p:clrMapOvr>
  <mc:AlternateContent xmlns:mc="http://schemas.openxmlformats.org/markup-compatibility/2006" xmlns:p14="http://schemas.microsoft.com/office/powerpoint/2010/main">
    <mc:Choice Requires="p14">
      <p:transition spd="slow" p14:dur="2000" advTm="25779"/>
    </mc:Choice>
    <mc:Fallback xmlns="">
      <p:transition spd="slow" advTm="25779"/>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vid\Pictures\agenda21_cover.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1905000"/>
            <a:ext cx="2336151" cy="30175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4843" y="6098931"/>
            <a:ext cx="5017336" cy="369332"/>
          </a:xfrm>
          <a:prstGeom prst="rect">
            <a:avLst/>
          </a:prstGeom>
          <a:solidFill>
            <a:srgbClr val="00CC00"/>
          </a:solidFill>
          <a:ln w="38100">
            <a:solidFill>
              <a:schemeClr val="tx1"/>
            </a:solidFill>
          </a:ln>
        </p:spPr>
        <p:txBody>
          <a:bodyPr wrap="none" rtlCol="0">
            <a:spAutoFit/>
          </a:bodyPr>
          <a:lstStyle/>
          <a:p>
            <a:r>
              <a:rPr lang="en-US" dirty="0"/>
              <a:t>http://www.un-documents.net/agenda21.htm</a:t>
            </a:r>
          </a:p>
        </p:txBody>
      </p:sp>
      <p:sp>
        <p:nvSpPr>
          <p:cNvPr id="3" name="Rectangle 2"/>
          <p:cNvSpPr/>
          <p:nvPr/>
        </p:nvSpPr>
        <p:spPr>
          <a:xfrm>
            <a:off x="7364561" y="1046358"/>
            <a:ext cx="1018227" cy="584775"/>
          </a:xfrm>
          <a:prstGeom prst="rect">
            <a:avLst/>
          </a:prstGeom>
          <a:solidFill>
            <a:srgbClr val="FFFF00"/>
          </a:solidFill>
          <a:ln w="38100">
            <a:solidFill>
              <a:schemeClr val="tx1"/>
            </a:solidFill>
          </a:ln>
        </p:spPr>
        <p:txBody>
          <a:bodyPr wrap="none">
            <a:spAutoFit/>
          </a:bodyPr>
          <a:lstStyle/>
          <a:p>
            <a:r>
              <a:rPr lang="en-US" sz="3200" b="1" dirty="0"/>
              <a:t>1992</a:t>
            </a:r>
          </a:p>
        </p:txBody>
      </p:sp>
      <p:sp>
        <p:nvSpPr>
          <p:cNvPr id="4" name="TextBox 3"/>
          <p:cNvSpPr txBox="1"/>
          <p:nvPr/>
        </p:nvSpPr>
        <p:spPr>
          <a:xfrm>
            <a:off x="130161" y="840441"/>
            <a:ext cx="6694268" cy="2677656"/>
          </a:xfrm>
          <a:prstGeom prst="rect">
            <a:avLst/>
          </a:prstGeom>
          <a:noFill/>
        </p:spPr>
        <p:txBody>
          <a:bodyPr wrap="none" rtlCol="0">
            <a:spAutoFit/>
          </a:bodyPr>
          <a:lstStyle/>
          <a:p>
            <a:r>
              <a:rPr lang="en-US" sz="2800" b="1" dirty="0"/>
              <a:t>“Current lifestyles and consumption </a:t>
            </a:r>
            <a:endParaRPr lang="en-US" sz="2800" b="1" dirty="0" smtClean="0"/>
          </a:p>
          <a:p>
            <a:r>
              <a:rPr lang="en-US" sz="2800" b="1" dirty="0" smtClean="0"/>
              <a:t>patterns </a:t>
            </a:r>
            <a:r>
              <a:rPr lang="en-US" sz="2800" b="1" dirty="0"/>
              <a:t>of </a:t>
            </a:r>
            <a:r>
              <a:rPr lang="en-US" sz="2800" b="1" dirty="0" smtClean="0"/>
              <a:t>the  </a:t>
            </a:r>
            <a:r>
              <a:rPr lang="en-US" sz="2800" b="1" dirty="0"/>
              <a:t>affluent middle class – </a:t>
            </a:r>
            <a:endParaRPr lang="en-US" sz="2800" b="1" dirty="0" smtClean="0"/>
          </a:p>
          <a:p>
            <a:r>
              <a:rPr lang="en-US" sz="2800" b="1" dirty="0" smtClean="0"/>
              <a:t>involving </a:t>
            </a:r>
            <a:r>
              <a:rPr lang="en-US" sz="2800" b="1" dirty="0"/>
              <a:t>high meat intake</a:t>
            </a:r>
            <a:r>
              <a:rPr lang="en-US" sz="2800" b="1" dirty="0" smtClean="0"/>
              <a:t>, the </a:t>
            </a:r>
            <a:r>
              <a:rPr lang="en-US" sz="2800" b="1" dirty="0"/>
              <a:t>use of fossil </a:t>
            </a:r>
            <a:endParaRPr lang="en-US" sz="2800" b="1" dirty="0" smtClean="0"/>
          </a:p>
          <a:p>
            <a:r>
              <a:rPr lang="en-US" sz="2800" b="1" dirty="0" smtClean="0"/>
              <a:t>fuels</a:t>
            </a:r>
            <a:r>
              <a:rPr lang="en-US" sz="2800" b="1" dirty="0"/>
              <a:t>, electrical appliances, home </a:t>
            </a:r>
            <a:r>
              <a:rPr lang="en-US" sz="2800" b="1" dirty="0" smtClean="0"/>
              <a:t>and </a:t>
            </a:r>
          </a:p>
          <a:p>
            <a:r>
              <a:rPr lang="en-US" sz="2800" b="1" dirty="0" smtClean="0"/>
              <a:t>work-place </a:t>
            </a:r>
            <a:r>
              <a:rPr lang="en-US" sz="2800" b="1" dirty="0"/>
              <a:t>air-conditioning, and </a:t>
            </a:r>
            <a:r>
              <a:rPr lang="en-US" sz="2800" b="1" dirty="0" smtClean="0"/>
              <a:t>suburban</a:t>
            </a:r>
          </a:p>
          <a:p>
            <a:r>
              <a:rPr lang="en-US" sz="2800" b="1" dirty="0" smtClean="0"/>
              <a:t> </a:t>
            </a:r>
            <a:r>
              <a:rPr lang="en-US" sz="2800" b="1" dirty="0"/>
              <a:t>housing – </a:t>
            </a:r>
            <a:r>
              <a:rPr lang="en-US" sz="2800" b="1" dirty="0" smtClean="0"/>
              <a:t>are </a:t>
            </a:r>
            <a:r>
              <a:rPr lang="en-US" sz="2800" b="1" dirty="0"/>
              <a:t>not sustainable. “</a:t>
            </a:r>
          </a:p>
        </p:txBody>
      </p:sp>
      <p:sp>
        <p:nvSpPr>
          <p:cNvPr id="5" name="TextBox 4"/>
          <p:cNvSpPr txBox="1"/>
          <p:nvPr/>
        </p:nvSpPr>
        <p:spPr>
          <a:xfrm>
            <a:off x="177053" y="3518097"/>
            <a:ext cx="5669116" cy="954107"/>
          </a:xfrm>
          <a:prstGeom prst="rect">
            <a:avLst/>
          </a:prstGeom>
          <a:noFill/>
        </p:spPr>
        <p:txBody>
          <a:bodyPr wrap="none" rtlCol="0">
            <a:spAutoFit/>
          </a:bodyPr>
          <a:lstStyle/>
          <a:p>
            <a:pPr algn="ctr"/>
            <a:r>
              <a:rPr lang="en-US" sz="2800" b="1" dirty="0" smtClean="0"/>
              <a:t>(Opening </a:t>
            </a:r>
            <a:r>
              <a:rPr lang="en-US" sz="2800" b="1" dirty="0"/>
              <a:t>speech by </a:t>
            </a:r>
            <a:r>
              <a:rPr lang="en-US" sz="2800" b="1" dirty="0">
                <a:solidFill>
                  <a:srgbClr val="FF0000"/>
                </a:solidFill>
              </a:rPr>
              <a:t>Maurice </a:t>
            </a:r>
            <a:r>
              <a:rPr lang="en-US" sz="2800" b="1" dirty="0" smtClean="0">
                <a:solidFill>
                  <a:srgbClr val="FF0000"/>
                </a:solidFill>
              </a:rPr>
              <a:t>Strong</a:t>
            </a:r>
            <a:r>
              <a:rPr lang="en-US" sz="2800" b="1" dirty="0" smtClean="0"/>
              <a:t>, </a:t>
            </a:r>
          </a:p>
          <a:p>
            <a:pPr algn="ctr"/>
            <a:r>
              <a:rPr lang="en-US" sz="2800" b="1" dirty="0" smtClean="0"/>
              <a:t>Secretary General)</a:t>
            </a:r>
            <a:endParaRPr lang="en-US" sz="2800" b="1" dirty="0"/>
          </a:p>
        </p:txBody>
      </p:sp>
      <p:sp>
        <p:nvSpPr>
          <p:cNvPr id="6" name="TextBox 5"/>
          <p:cNvSpPr txBox="1"/>
          <p:nvPr/>
        </p:nvSpPr>
        <p:spPr>
          <a:xfrm>
            <a:off x="228600" y="255666"/>
            <a:ext cx="8692059" cy="584775"/>
          </a:xfrm>
          <a:prstGeom prst="rect">
            <a:avLst/>
          </a:prstGeom>
          <a:noFill/>
        </p:spPr>
        <p:txBody>
          <a:bodyPr wrap="none" rtlCol="0">
            <a:spAutoFit/>
          </a:bodyPr>
          <a:lstStyle/>
          <a:p>
            <a:r>
              <a:rPr lang="en-US" sz="3200" b="1" dirty="0" smtClean="0"/>
              <a:t>UN Conference </a:t>
            </a:r>
            <a:r>
              <a:rPr lang="en-US" sz="3200" b="1" dirty="0"/>
              <a:t>on Environment </a:t>
            </a:r>
            <a:r>
              <a:rPr lang="en-US" sz="3200" b="1" dirty="0" smtClean="0"/>
              <a:t>and Development</a:t>
            </a:r>
            <a:endParaRPr lang="en-US" sz="3200" dirty="0"/>
          </a:p>
        </p:txBody>
      </p:sp>
      <p:sp>
        <p:nvSpPr>
          <p:cNvPr id="7" name="TextBox 6"/>
          <p:cNvSpPr txBox="1"/>
          <p:nvPr/>
        </p:nvSpPr>
        <p:spPr>
          <a:xfrm>
            <a:off x="228600" y="4929668"/>
            <a:ext cx="8445902" cy="1384995"/>
          </a:xfrm>
          <a:prstGeom prst="rect">
            <a:avLst/>
          </a:prstGeom>
          <a:noFill/>
        </p:spPr>
        <p:txBody>
          <a:bodyPr wrap="none" rtlCol="0">
            <a:spAutoFit/>
          </a:bodyPr>
          <a:lstStyle/>
          <a:p>
            <a:r>
              <a:rPr lang="en-US" sz="2800" b="1" dirty="0" smtClean="0"/>
              <a:t>Contributors included </a:t>
            </a:r>
            <a:r>
              <a:rPr lang="en-US" sz="2800" b="1" u="sng" dirty="0" smtClean="0">
                <a:solidFill>
                  <a:srgbClr val="FF0000"/>
                </a:solidFill>
              </a:rPr>
              <a:t>Sierra Club, Nature Conservancy, </a:t>
            </a:r>
          </a:p>
          <a:p>
            <a:r>
              <a:rPr lang="en-US" sz="2800" b="1" u="sng" dirty="0" smtClean="0">
                <a:solidFill>
                  <a:srgbClr val="FF0000"/>
                </a:solidFill>
              </a:rPr>
              <a:t>World Resources Institute, ICLEI</a:t>
            </a:r>
            <a:r>
              <a:rPr lang="en-US" sz="2800" b="1" dirty="0" smtClean="0"/>
              <a:t> among others </a:t>
            </a:r>
            <a:r>
              <a:rPr lang="en-US" sz="2800" b="1" dirty="0"/>
              <a:t/>
            </a:r>
            <a:br>
              <a:rPr lang="en-US" sz="2800" b="1" dirty="0"/>
            </a:br>
            <a:endParaRPr lang="en-US" sz="2800" b="1" dirty="0"/>
          </a:p>
        </p:txBody>
      </p:sp>
    </p:spTree>
    <p:extLst>
      <p:ext uri="{BB962C8B-B14F-4D97-AF65-F5344CB8AC3E}">
        <p14:creationId xmlns:p14="http://schemas.microsoft.com/office/powerpoint/2010/main" val="2343076790"/>
      </p:ext>
    </p:extLst>
  </p:cSld>
  <p:clrMapOvr>
    <a:masterClrMapping/>
  </p:clrMapOvr>
  <mc:AlternateContent xmlns:mc="http://schemas.openxmlformats.org/markup-compatibility/2006" xmlns:p14="http://schemas.microsoft.com/office/powerpoint/2010/main">
    <mc:Choice Requires="p14">
      <p:transition spd="slow" p14:dur="2000" advTm="26660"/>
    </mc:Choice>
    <mc:Fallback xmlns="">
      <p:transition spd="slow" advTm="2666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762000"/>
            <a:ext cx="6996018" cy="2246769"/>
          </a:xfrm>
          <a:prstGeom prst="rect">
            <a:avLst/>
          </a:prstGeom>
          <a:noFill/>
        </p:spPr>
        <p:txBody>
          <a:bodyPr wrap="none" rtlCol="0">
            <a:spAutoFit/>
          </a:bodyPr>
          <a:lstStyle/>
          <a:p>
            <a:pPr algn="ctr"/>
            <a:r>
              <a:rPr lang="en-US" sz="2800" b="1" dirty="0" smtClean="0"/>
              <a:t>Agenda 21 consists of 40 chapters proscribing</a:t>
            </a:r>
          </a:p>
          <a:p>
            <a:pPr algn="ctr"/>
            <a:r>
              <a:rPr lang="en-US" sz="2800" b="1" dirty="0" smtClean="0"/>
              <a:t>ways to manage just about every facet of life.</a:t>
            </a:r>
          </a:p>
          <a:p>
            <a:pPr algn="ctr"/>
            <a:r>
              <a:rPr lang="en-US" sz="2800" b="1" dirty="0" smtClean="0"/>
              <a:t>It also proposes a significant transfer of</a:t>
            </a:r>
          </a:p>
          <a:p>
            <a:pPr algn="ctr"/>
            <a:r>
              <a:rPr lang="en-US" sz="2800" b="1" dirty="0" smtClean="0"/>
              <a:t>wealth, funding and other resources from</a:t>
            </a:r>
          </a:p>
          <a:p>
            <a:pPr algn="ctr"/>
            <a:r>
              <a:rPr lang="en-US" sz="2800" b="1" dirty="0" smtClean="0"/>
              <a:t>developed nations to undeveloped nations. </a:t>
            </a:r>
            <a:endParaRPr lang="en-US" sz="2800" b="1" dirty="0"/>
          </a:p>
        </p:txBody>
      </p:sp>
      <p:sp>
        <p:nvSpPr>
          <p:cNvPr id="3" name="TextBox 2"/>
          <p:cNvSpPr txBox="1"/>
          <p:nvPr/>
        </p:nvSpPr>
        <p:spPr>
          <a:xfrm>
            <a:off x="914400" y="3733800"/>
            <a:ext cx="6731715" cy="1815882"/>
          </a:xfrm>
          <a:prstGeom prst="rect">
            <a:avLst/>
          </a:prstGeom>
          <a:noFill/>
        </p:spPr>
        <p:txBody>
          <a:bodyPr wrap="none" rtlCol="0">
            <a:spAutoFit/>
          </a:bodyPr>
          <a:lstStyle/>
          <a:p>
            <a:pPr algn="ctr"/>
            <a:r>
              <a:rPr lang="en-US" sz="2800" b="1" dirty="0" smtClean="0"/>
              <a:t>Remember the names Sierra Club, Nature</a:t>
            </a:r>
          </a:p>
          <a:p>
            <a:pPr algn="ctr"/>
            <a:r>
              <a:rPr lang="en-US" sz="2800" b="1" dirty="0" smtClean="0"/>
              <a:t>Conservancy and World Resources Institute.</a:t>
            </a:r>
          </a:p>
          <a:p>
            <a:pPr algn="ctr"/>
            <a:endParaRPr lang="en-US" sz="2800" b="1" dirty="0" smtClean="0"/>
          </a:p>
          <a:p>
            <a:pPr algn="ctr"/>
            <a:r>
              <a:rPr lang="en-US" sz="2800" b="1" dirty="0" smtClean="0"/>
              <a:t>They will show up later.</a:t>
            </a:r>
            <a:endParaRPr lang="en-US" sz="2800" b="1" dirty="0"/>
          </a:p>
        </p:txBody>
      </p:sp>
    </p:spTree>
    <p:extLst>
      <p:ext uri="{BB962C8B-B14F-4D97-AF65-F5344CB8AC3E}">
        <p14:creationId xmlns:p14="http://schemas.microsoft.com/office/powerpoint/2010/main" val="765983242"/>
      </p:ext>
    </p:extLst>
  </p:cSld>
  <p:clrMapOvr>
    <a:masterClrMapping/>
  </p:clrMapOvr>
  <mc:AlternateContent xmlns:mc="http://schemas.openxmlformats.org/markup-compatibility/2006" xmlns:p14="http://schemas.microsoft.com/office/powerpoint/2010/main">
    <mc:Choice Requires="p14">
      <p:transition spd="slow" p14:dur="2000" advTm="20434"/>
    </mc:Choice>
    <mc:Fallback xmlns="">
      <p:transition spd="slow" advTm="20434"/>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957" y="6400772"/>
            <a:ext cx="4646785" cy="369332"/>
          </a:xfrm>
          <a:prstGeom prst="rect">
            <a:avLst/>
          </a:prstGeom>
          <a:solidFill>
            <a:srgbClr val="66FF33"/>
          </a:solidFill>
          <a:ln w="38100">
            <a:solidFill>
              <a:schemeClr val="tx1"/>
            </a:solidFill>
          </a:ln>
        </p:spPr>
        <p:txBody>
          <a:bodyPr wrap="none" rtlCol="0">
            <a:spAutoFit/>
          </a:bodyPr>
          <a:lstStyle/>
          <a:p>
            <a:r>
              <a:rPr lang="en-US" b="1" dirty="0"/>
              <a:t>http://www.un-documents.net/agenda21.htm</a:t>
            </a:r>
          </a:p>
        </p:txBody>
      </p:sp>
      <p:pic>
        <p:nvPicPr>
          <p:cNvPr id="2" name="Picture 2" descr="http://agendatwentyone.files.wordpress.com/2011/08/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57" y="447717"/>
            <a:ext cx="8398567" cy="5943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924799" y="76200"/>
            <a:ext cx="1018227" cy="584775"/>
          </a:xfrm>
          <a:prstGeom prst="rect">
            <a:avLst/>
          </a:prstGeom>
          <a:solidFill>
            <a:srgbClr val="FFFF00"/>
          </a:solidFill>
          <a:ln w="38100">
            <a:solidFill>
              <a:schemeClr val="tx1"/>
            </a:solidFill>
          </a:ln>
        </p:spPr>
        <p:txBody>
          <a:bodyPr wrap="none" rtlCol="0">
            <a:spAutoFit/>
          </a:bodyPr>
          <a:lstStyle/>
          <a:p>
            <a:r>
              <a:rPr lang="en-US" sz="3200" b="1" dirty="0" smtClean="0"/>
              <a:t>1992</a:t>
            </a:r>
            <a:endParaRPr lang="en-US" sz="3200" b="1" dirty="0"/>
          </a:p>
        </p:txBody>
      </p:sp>
      <p:sp>
        <p:nvSpPr>
          <p:cNvPr id="10" name="TextBox 9"/>
          <p:cNvSpPr txBox="1"/>
          <p:nvPr/>
        </p:nvSpPr>
        <p:spPr>
          <a:xfrm>
            <a:off x="381000" y="152400"/>
            <a:ext cx="2864951" cy="523220"/>
          </a:xfrm>
          <a:prstGeom prst="rect">
            <a:avLst/>
          </a:prstGeom>
          <a:solidFill>
            <a:srgbClr val="FFFF00"/>
          </a:solidFill>
          <a:ln w="38100">
            <a:solidFill>
              <a:schemeClr val="tx1"/>
            </a:solidFill>
          </a:ln>
        </p:spPr>
        <p:txBody>
          <a:bodyPr wrap="none" rtlCol="0">
            <a:spAutoFit/>
          </a:bodyPr>
          <a:lstStyle/>
          <a:p>
            <a:r>
              <a:rPr lang="en-US" sz="2800" b="1" dirty="0" smtClean="0"/>
              <a:t>Earth Summit Rio </a:t>
            </a:r>
            <a:endParaRPr lang="en-US" sz="2800" b="1" dirty="0"/>
          </a:p>
        </p:txBody>
      </p:sp>
    </p:spTree>
    <p:extLst>
      <p:ext uri="{BB962C8B-B14F-4D97-AF65-F5344CB8AC3E}">
        <p14:creationId xmlns:p14="http://schemas.microsoft.com/office/powerpoint/2010/main" val="3520538590"/>
      </p:ext>
    </p:extLst>
  </p:cSld>
  <p:clrMapOvr>
    <a:masterClrMapping/>
  </p:clrMapOvr>
  <mc:AlternateContent xmlns:mc="http://schemas.openxmlformats.org/markup-compatibility/2006" xmlns:p14="http://schemas.microsoft.com/office/powerpoint/2010/main">
    <mc:Choice Requires="p14">
      <p:transition spd="slow" p14:dur="2000" advTm="25874"/>
    </mc:Choice>
    <mc:Fallback xmlns="">
      <p:transition spd="slow" advTm="25874"/>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1127" y="1371600"/>
            <a:ext cx="8059322" cy="1815882"/>
          </a:xfrm>
          <a:prstGeom prst="rect">
            <a:avLst/>
          </a:prstGeom>
          <a:noFill/>
        </p:spPr>
        <p:txBody>
          <a:bodyPr wrap="none" rtlCol="0">
            <a:spAutoFit/>
          </a:bodyPr>
          <a:lstStyle/>
          <a:p>
            <a:pPr algn="ctr"/>
            <a:r>
              <a:rPr lang="en-US" sz="2800" b="1" dirty="0" smtClean="0"/>
              <a:t>If there was any doubt that the United States </a:t>
            </a:r>
          </a:p>
          <a:p>
            <a:pPr algn="ctr"/>
            <a:r>
              <a:rPr lang="en-US" sz="2800" b="1" dirty="0" smtClean="0"/>
              <a:t>government had an interest in Agenda 21,</a:t>
            </a:r>
          </a:p>
          <a:p>
            <a:pPr algn="ctr"/>
            <a:r>
              <a:rPr lang="en-US" sz="2800" b="1" dirty="0" smtClean="0"/>
              <a:t>the following Congressional concurrent resolution in </a:t>
            </a:r>
          </a:p>
          <a:p>
            <a:pPr algn="ctr"/>
            <a:r>
              <a:rPr lang="en-US" sz="2800" b="1" dirty="0" smtClean="0"/>
              <a:t>September 1992 should put the doubt aside.</a:t>
            </a:r>
            <a:endParaRPr lang="en-US" sz="2800" b="1" dirty="0"/>
          </a:p>
        </p:txBody>
      </p:sp>
      <p:sp>
        <p:nvSpPr>
          <p:cNvPr id="3" name="TextBox 2"/>
          <p:cNvSpPr txBox="1"/>
          <p:nvPr/>
        </p:nvSpPr>
        <p:spPr>
          <a:xfrm>
            <a:off x="1219200" y="4038600"/>
            <a:ext cx="5789598" cy="954107"/>
          </a:xfrm>
          <a:prstGeom prst="rect">
            <a:avLst/>
          </a:prstGeom>
          <a:noFill/>
        </p:spPr>
        <p:txBody>
          <a:bodyPr wrap="none" rtlCol="0">
            <a:spAutoFit/>
          </a:bodyPr>
          <a:lstStyle/>
          <a:p>
            <a:pPr algn="ctr"/>
            <a:r>
              <a:rPr lang="en-US" sz="2800" b="1" dirty="0" smtClean="0"/>
              <a:t>Agenda 21 is mentioned 11 times and</a:t>
            </a:r>
          </a:p>
          <a:p>
            <a:pPr algn="ctr"/>
            <a:r>
              <a:rPr lang="en-US" sz="2800" b="1" dirty="0" smtClean="0"/>
              <a:t>Sustainable Development 6 times. </a:t>
            </a:r>
            <a:endParaRPr lang="en-US" sz="2800" b="1" dirty="0"/>
          </a:p>
        </p:txBody>
      </p:sp>
    </p:spTree>
    <p:extLst>
      <p:ext uri="{BB962C8B-B14F-4D97-AF65-F5344CB8AC3E}">
        <p14:creationId xmlns:p14="http://schemas.microsoft.com/office/powerpoint/2010/main" val="1931789683"/>
      </p:ext>
    </p:extLst>
  </p:cSld>
  <p:clrMapOvr>
    <a:masterClrMapping/>
  </p:clrMapOvr>
  <mc:AlternateContent xmlns:mc="http://schemas.openxmlformats.org/markup-compatibility/2006" xmlns:p14="http://schemas.microsoft.com/office/powerpoint/2010/main">
    <mc:Choice Requires="p14">
      <p:transition spd="slow" p14:dur="2000" advTm="11131"/>
    </mc:Choice>
    <mc:Fallback xmlns="">
      <p:transition spd="slow" advTm="1113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GRESSIONAL RECORD Bill Text - 102nd Congress (1991-1992) - H.CON.RES.353.RFS - Windows Internet Explorer"/>
          <p:cNvPicPr>
            <a:picLocks noChangeAspect="1"/>
          </p:cNvPicPr>
          <p:nvPr/>
        </p:nvPicPr>
        <p:blipFill rotWithShape="1">
          <a:blip r:embed="rId2" cstate="print">
            <a:extLst>
              <a:ext uri="{28A0092B-C50C-407E-A947-70E740481C1C}">
                <a14:useLocalDpi xmlns:a14="http://schemas.microsoft.com/office/drawing/2010/main" val="0"/>
              </a:ext>
            </a:extLst>
          </a:blip>
          <a:srcRect l="960" t="17416" r="1442" b="3250"/>
          <a:stretch/>
        </p:blipFill>
        <p:spPr>
          <a:xfrm>
            <a:off x="38100" y="0"/>
            <a:ext cx="8924193" cy="4431323"/>
          </a:xfrm>
          <a:prstGeom prst="rect">
            <a:avLst/>
          </a:prstGeom>
        </p:spPr>
      </p:pic>
      <p:sp>
        <p:nvSpPr>
          <p:cNvPr id="3" name="TextBox 2"/>
          <p:cNvSpPr txBox="1"/>
          <p:nvPr/>
        </p:nvSpPr>
        <p:spPr>
          <a:xfrm>
            <a:off x="228600" y="6248400"/>
            <a:ext cx="4153701" cy="369332"/>
          </a:xfrm>
          <a:prstGeom prst="rect">
            <a:avLst/>
          </a:prstGeom>
          <a:solidFill>
            <a:srgbClr val="66FF33"/>
          </a:solidFill>
          <a:ln w="38100">
            <a:solidFill>
              <a:schemeClr val="tx1"/>
            </a:solidFill>
          </a:ln>
        </p:spPr>
        <p:txBody>
          <a:bodyPr wrap="none" rtlCol="0">
            <a:spAutoFit/>
          </a:bodyPr>
          <a:lstStyle/>
          <a:p>
            <a:r>
              <a:rPr lang="en-US" dirty="0"/>
              <a:t>http://www.bill-wink.com/HR353.RFS.htm</a:t>
            </a:r>
          </a:p>
        </p:txBody>
      </p:sp>
      <p:sp>
        <p:nvSpPr>
          <p:cNvPr id="4" name="TextBox 3"/>
          <p:cNvSpPr txBox="1"/>
          <p:nvPr/>
        </p:nvSpPr>
        <p:spPr>
          <a:xfrm>
            <a:off x="7772400" y="381000"/>
            <a:ext cx="1018227" cy="584775"/>
          </a:xfrm>
          <a:prstGeom prst="rect">
            <a:avLst/>
          </a:prstGeom>
          <a:solidFill>
            <a:srgbClr val="FFFF00"/>
          </a:solidFill>
          <a:ln w="38100">
            <a:solidFill>
              <a:schemeClr val="tx1"/>
            </a:solidFill>
          </a:ln>
        </p:spPr>
        <p:txBody>
          <a:bodyPr wrap="none" rtlCol="0">
            <a:spAutoFit/>
          </a:bodyPr>
          <a:lstStyle/>
          <a:p>
            <a:r>
              <a:rPr lang="en-US" sz="3200" b="1" dirty="0" smtClean="0"/>
              <a:t>1992</a:t>
            </a:r>
            <a:endParaRPr lang="en-US" sz="3200" b="1" dirty="0"/>
          </a:p>
        </p:txBody>
      </p:sp>
      <p:sp>
        <p:nvSpPr>
          <p:cNvPr id="6" name="TextBox 5"/>
          <p:cNvSpPr txBox="1"/>
          <p:nvPr/>
        </p:nvSpPr>
        <p:spPr>
          <a:xfrm>
            <a:off x="76200" y="4576325"/>
            <a:ext cx="8959440" cy="1569660"/>
          </a:xfrm>
          <a:prstGeom prst="rect">
            <a:avLst/>
          </a:prstGeom>
          <a:noFill/>
        </p:spPr>
        <p:txBody>
          <a:bodyPr wrap="none" rtlCol="0">
            <a:spAutoFit/>
          </a:bodyPr>
          <a:lstStyle/>
          <a:p>
            <a:r>
              <a:rPr lang="en-US" sz="2400" b="1" dirty="0" smtClean="0">
                <a:solidFill>
                  <a:srgbClr val="FF0000"/>
                </a:solidFill>
              </a:rPr>
              <a:t>“</a:t>
            </a:r>
            <a:r>
              <a:rPr lang="en-US" sz="2400" b="1" dirty="0" smtClean="0">
                <a:solidFill>
                  <a:srgbClr val="FF0000"/>
                </a:solidFill>
                <a:effectLst>
                  <a:outerShdw blurRad="38100" dist="38100" dir="2700000" algn="tl">
                    <a:srgbClr val="000000">
                      <a:alpha val="43137"/>
                    </a:srgbClr>
                  </a:outerShdw>
                </a:effectLst>
              </a:rPr>
              <a:t>Expressing the sense of the Congress that the United States should</a:t>
            </a:r>
          </a:p>
          <a:p>
            <a:r>
              <a:rPr lang="en-US" sz="2400" b="1" dirty="0" smtClean="0">
                <a:solidFill>
                  <a:srgbClr val="FF0000"/>
                </a:solidFill>
                <a:effectLst>
                  <a:outerShdw blurRad="38100" dist="38100" dir="2700000" algn="tl">
                    <a:srgbClr val="000000">
                      <a:alpha val="43137"/>
                    </a:srgbClr>
                  </a:outerShdw>
                </a:effectLst>
              </a:rPr>
              <a:t>assume a strong leadership role in implementing the decisions made</a:t>
            </a:r>
          </a:p>
          <a:p>
            <a:r>
              <a:rPr lang="en-US" sz="2400" b="1" dirty="0" smtClean="0">
                <a:solidFill>
                  <a:srgbClr val="FF0000"/>
                </a:solidFill>
                <a:effectLst>
                  <a:outerShdw blurRad="38100" dist="38100" dir="2700000" algn="tl">
                    <a:srgbClr val="000000">
                      <a:alpha val="43137"/>
                    </a:srgbClr>
                  </a:outerShdw>
                </a:effectLst>
              </a:rPr>
              <a:t>at the Earth Summit by developing a national strategy to implement</a:t>
            </a:r>
          </a:p>
          <a:p>
            <a:r>
              <a:rPr lang="en-US" sz="2400" b="1" dirty="0" smtClean="0">
                <a:solidFill>
                  <a:srgbClr val="FF0000"/>
                </a:solidFill>
                <a:effectLst>
                  <a:outerShdw blurRad="38100" dist="38100" dir="2700000" algn="tl">
                    <a:srgbClr val="000000">
                      <a:alpha val="43137"/>
                    </a:srgbClr>
                  </a:outerShdw>
                </a:effectLst>
              </a:rPr>
              <a:t>Agenda 21 and other Earth Summit agreements….”</a:t>
            </a:r>
            <a:endParaRPr lang="en-US" sz="2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8113605"/>
      </p:ext>
    </p:extLst>
  </p:cSld>
  <p:clrMapOvr>
    <a:masterClrMapping/>
  </p:clrMapOvr>
  <mc:AlternateContent xmlns:mc="http://schemas.openxmlformats.org/markup-compatibility/2006" xmlns:p14="http://schemas.microsoft.com/office/powerpoint/2010/main">
    <mc:Choice Requires="p14">
      <p:transition spd="slow" p14:dur="2000" advTm="13446"/>
    </mc:Choice>
    <mc:Fallback xmlns="">
      <p:transition spd="slow" advTm="13446"/>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3621" y="2008965"/>
            <a:ext cx="6238374" cy="2246769"/>
          </a:xfrm>
          <a:prstGeom prst="rect">
            <a:avLst/>
          </a:prstGeom>
          <a:noFill/>
        </p:spPr>
        <p:txBody>
          <a:bodyPr wrap="none" rtlCol="0">
            <a:spAutoFit/>
          </a:bodyPr>
          <a:lstStyle/>
          <a:p>
            <a:pPr algn="ctr"/>
            <a:r>
              <a:rPr lang="en-US" sz="2800" b="1" dirty="0" smtClean="0"/>
              <a:t>Another actor with global influence is</a:t>
            </a:r>
          </a:p>
          <a:p>
            <a:pPr algn="ctr"/>
            <a:r>
              <a:rPr lang="en-US" sz="2800" b="1" dirty="0" smtClean="0"/>
              <a:t>The Club of Rome. In 1993, a report to</a:t>
            </a:r>
          </a:p>
          <a:p>
            <a:pPr algn="ctr"/>
            <a:r>
              <a:rPr lang="en-US" sz="2800" b="1" dirty="0" smtClean="0"/>
              <a:t>the organization concluded:</a:t>
            </a:r>
          </a:p>
          <a:p>
            <a:pPr algn="ctr"/>
            <a:endParaRPr lang="en-US" sz="2800" b="1" dirty="0" smtClean="0"/>
          </a:p>
          <a:p>
            <a:pPr algn="ctr"/>
            <a:r>
              <a:rPr lang="en-US" sz="2800" b="1" dirty="0" smtClean="0"/>
              <a:t>“The real enemy then is humanity itself.”</a:t>
            </a:r>
            <a:endParaRPr lang="en-US" sz="2800" b="1" dirty="0"/>
          </a:p>
        </p:txBody>
      </p:sp>
    </p:spTree>
    <p:extLst>
      <p:ext uri="{BB962C8B-B14F-4D97-AF65-F5344CB8AC3E}">
        <p14:creationId xmlns:p14="http://schemas.microsoft.com/office/powerpoint/2010/main" val="854920594"/>
      </p:ext>
    </p:extLst>
  </p:cSld>
  <p:clrMapOvr>
    <a:masterClrMapping/>
  </p:clrMapOvr>
  <mc:AlternateContent xmlns:mc="http://schemas.openxmlformats.org/markup-compatibility/2006" xmlns:p14="http://schemas.microsoft.com/office/powerpoint/2010/main">
    <mc:Choice Requires="p14">
      <p:transition spd="slow" p14:dur="2000" advTm="10484"/>
    </mc:Choice>
    <mc:Fallback xmlns="">
      <p:transition spd="slow" advTm="10484"/>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 The: A Report by the Council of the Club of Rome - Alexander King, Bertrand Schneider - Googl - Windows Internet Explorer"/>
          <p:cNvPicPr>
            <a:picLocks noChangeAspect="1"/>
          </p:cNvPicPr>
          <p:nvPr/>
        </p:nvPicPr>
        <p:blipFill rotWithShape="1">
          <a:blip r:embed="rId2" cstate="print">
            <a:extLst>
              <a:ext uri="{28A0092B-C50C-407E-A947-70E740481C1C}">
                <a14:useLocalDpi xmlns:a14="http://schemas.microsoft.com/office/drawing/2010/main" val="0"/>
              </a:ext>
            </a:extLst>
          </a:blip>
          <a:srcRect l="43654" t="25602" r="36250" b="23082"/>
          <a:stretch/>
        </p:blipFill>
        <p:spPr>
          <a:xfrm>
            <a:off x="7467600" y="685800"/>
            <a:ext cx="1582808" cy="2468880"/>
          </a:xfrm>
          <a:prstGeom prst="rect">
            <a:avLst/>
          </a:prstGeom>
        </p:spPr>
      </p:pic>
      <p:sp>
        <p:nvSpPr>
          <p:cNvPr id="3" name="TextBox 2"/>
          <p:cNvSpPr txBox="1"/>
          <p:nvPr/>
        </p:nvSpPr>
        <p:spPr>
          <a:xfrm>
            <a:off x="7848600" y="0"/>
            <a:ext cx="1018227" cy="584775"/>
          </a:xfrm>
          <a:prstGeom prst="rect">
            <a:avLst/>
          </a:prstGeom>
          <a:solidFill>
            <a:srgbClr val="FFFF00"/>
          </a:solidFill>
          <a:ln w="38100">
            <a:solidFill>
              <a:schemeClr val="tx1"/>
            </a:solidFill>
          </a:ln>
        </p:spPr>
        <p:txBody>
          <a:bodyPr wrap="none" rtlCol="0">
            <a:spAutoFit/>
          </a:bodyPr>
          <a:lstStyle/>
          <a:p>
            <a:r>
              <a:rPr lang="en-US" sz="3200" b="1" dirty="0" smtClean="0"/>
              <a:t>1993</a:t>
            </a:r>
            <a:endParaRPr lang="en-US" sz="3200" b="1" dirty="0"/>
          </a:p>
        </p:txBody>
      </p:sp>
      <p:sp>
        <p:nvSpPr>
          <p:cNvPr id="6" name="TextBox 5"/>
          <p:cNvSpPr txBox="1"/>
          <p:nvPr/>
        </p:nvSpPr>
        <p:spPr>
          <a:xfrm>
            <a:off x="0" y="152399"/>
            <a:ext cx="9226949" cy="6555641"/>
          </a:xfrm>
          <a:prstGeom prst="rect">
            <a:avLst/>
          </a:prstGeom>
          <a:noFill/>
        </p:spPr>
        <p:txBody>
          <a:bodyPr wrap="none" rtlCol="0">
            <a:spAutoFit/>
          </a:bodyPr>
          <a:lstStyle/>
          <a:p>
            <a:r>
              <a:rPr lang="en-US" sz="2800" b="1" dirty="0" smtClean="0"/>
              <a:t>“</a:t>
            </a:r>
            <a:r>
              <a:rPr lang="en-US" sz="2800" b="1" dirty="0" smtClean="0">
                <a:solidFill>
                  <a:srgbClr val="FF0000"/>
                </a:solidFill>
                <a:effectLst>
                  <a:outerShdw blurRad="38100" dist="38100" dir="2700000" algn="tl">
                    <a:srgbClr val="000000">
                      <a:alpha val="43137"/>
                    </a:srgbClr>
                  </a:outerShdw>
                </a:effectLst>
              </a:rPr>
              <a:t>In searching for a common enemy against whom </a:t>
            </a:r>
          </a:p>
          <a:p>
            <a:r>
              <a:rPr lang="en-US" sz="2800" b="1" dirty="0" smtClean="0">
                <a:solidFill>
                  <a:srgbClr val="FF0000"/>
                </a:solidFill>
                <a:effectLst>
                  <a:outerShdw blurRad="38100" dist="38100" dir="2700000" algn="tl">
                    <a:srgbClr val="000000">
                      <a:alpha val="43137"/>
                    </a:srgbClr>
                  </a:outerShdw>
                </a:effectLst>
              </a:rPr>
              <a:t>we can unite, we came up with the idea that </a:t>
            </a:r>
          </a:p>
          <a:p>
            <a:r>
              <a:rPr lang="en-US" sz="2800" b="1" dirty="0" smtClean="0">
                <a:solidFill>
                  <a:srgbClr val="FF0000"/>
                </a:solidFill>
                <a:effectLst>
                  <a:outerShdw blurRad="38100" dist="38100" dir="2700000" algn="tl">
                    <a:srgbClr val="000000">
                      <a:alpha val="43137"/>
                    </a:srgbClr>
                  </a:outerShdw>
                </a:effectLst>
              </a:rPr>
              <a:t>pollution, the threat of global warming, water </a:t>
            </a:r>
          </a:p>
          <a:p>
            <a:r>
              <a:rPr lang="en-US" sz="2800" b="1" dirty="0" smtClean="0">
                <a:solidFill>
                  <a:srgbClr val="FF0000"/>
                </a:solidFill>
                <a:effectLst>
                  <a:outerShdw blurRad="38100" dist="38100" dir="2700000" algn="tl">
                    <a:srgbClr val="000000">
                      <a:alpha val="43137"/>
                    </a:srgbClr>
                  </a:outerShdw>
                </a:effectLst>
              </a:rPr>
              <a:t>shortages, famine and the like, would fit the bill.</a:t>
            </a:r>
            <a:r>
              <a:rPr lang="en-US" sz="2800" b="1" dirty="0" smtClean="0"/>
              <a:t> </a:t>
            </a:r>
          </a:p>
          <a:p>
            <a:r>
              <a:rPr lang="en-US" sz="2800" b="1" dirty="0" smtClean="0"/>
              <a:t>In their totality and their interactions these </a:t>
            </a:r>
          </a:p>
          <a:p>
            <a:r>
              <a:rPr lang="en-US" sz="2800" b="1" dirty="0" smtClean="0"/>
              <a:t>phenomena do constitute a common threat </a:t>
            </a:r>
          </a:p>
          <a:p>
            <a:r>
              <a:rPr lang="en-US" sz="2800" b="1" dirty="0" smtClean="0"/>
              <a:t>which must be confronted by everyone together. </a:t>
            </a:r>
          </a:p>
          <a:p>
            <a:r>
              <a:rPr lang="en-US" sz="2800" b="1" dirty="0" smtClean="0"/>
              <a:t>But in designating these dangers as the enemy, we fall into </a:t>
            </a:r>
          </a:p>
          <a:p>
            <a:r>
              <a:rPr lang="en-US" sz="2800" b="1" dirty="0" smtClean="0"/>
              <a:t>the trap, which we have already warned readers about, </a:t>
            </a:r>
          </a:p>
          <a:p>
            <a:r>
              <a:rPr lang="en-US" sz="2800" b="1" dirty="0" smtClean="0"/>
              <a:t>namely mistaking symptoms for causes. </a:t>
            </a:r>
            <a:r>
              <a:rPr lang="en-US" sz="2800" b="1" dirty="0" smtClean="0">
                <a:solidFill>
                  <a:srgbClr val="FF0000"/>
                </a:solidFill>
                <a:effectLst>
                  <a:outerShdw blurRad="38100" dist="38100" dir="2700000" algn="tl">
                    <a:srgbClr val="000000">
                      <a:alpha val="43137"/>
                    </a:srgbClr>
                  </a:outerShdw>
                </a:effectLst>
              </a:rPr>
              <a:t>All these dangers </a:t>
            </a:r>
          </a:p>
          <a:p>
            <a:r>
              <a:rPr lang="en-US" sz="2800" b="1" dirty="0" smtClean="0">
                <a:solidFill>
                  <a:srgbClr val="FF0000"/>
                </a:solidFill>
                <a:effectLst>
                  <a:outerShdw blurRad="38100" dist="38100" dir="2700000" algn="tl">
                    <a:srgbClr val="000000">
                      <a:alpha val="43137"/>
                    </a:srgbClr>
                  </a:outerShdw>
                </a:effectLst>
              </a:rPr>
              <a:t>are caused by </a:t>
            </a:r>
            <a:r>
              <a:rPr lang="en-US" sz="2800" b="1" i="1" dirty="0" smtClean="0">
                <a:solidFill>
                  <a:srgbClr val="FF0000"/>
                </a:solidFill>
                <a:effectLst>
                  <a:outerShdw blurRad="38100" dist="38100" dir="2700000" algn="tl">
                    <a:srgbClr val="000000">
                      <a:alpha val="43137"/>
                    </a:srgbClr>
                  </a:outerShdw>
                </a:effectLst>
              </a:rPr>
              <a:t>human </a:t>
            </a:r>
            <a:r>
              <a:rPr lang="en-US" sz="2800" b="1" dirty="0" smtClean="0">
                <a:solidFill>
                  <a:srgbClr val="FF0000"/>
                </a:solidFill>
                <a:effectLst>
                  <a:outerShdw blurRad="38100" dist="38100" dir="2700000" algn="tl">
                    <a:srgbClr val="000000">
                      <a:alpha val="43137"/>
                    </a:srgbClr>
                  </a:outerShdw>
                </a:effectLst>
              </a:rPr>
              <a:t>intervention</a:t>
            </a:r>
            <a:r>
              <a:rPr lang="en-US" sz="2800" b="1" dirty="0" smtClean="0"/>
              <a:t> in natural processes, and </a:t>
            </a:r>
          </a:p>
          <a:p>
            <a:r>
              <a:rPr lang="en-US" sz="2800" b="1" dirty="0" smtClean="0"/>
              <a:t>it is only through changed attitudes and behaviour that they </a:t>
            </a:r>
          </a:p>
          <a:p>
            <a:r>
              <a:rPr lang="en-US" sz="2800" b="1" dirty="0" smtClean="0"/>
              <a:t>can be overcome. </a:t>
            </a:r>
            <a:r>
              <a:rPr lang="en-US" sz="2800" b="1" dirty="0" smtClean="0">
                <a:solidFill>
                  <a:srgbClr val="FF0000"/>
                </a:solidFill>
                <a:effectLst>
                  <a:outerShdw blurRad="38100" dist="38100" dir="2700000" algn="tl">
                    <a:srgbClr val="000000">
                      <a:alpha val="43137"/>
                    </a:srgbClr>
                  </a:outerShdw>
                </a:effectLst>
              </a:rPr>
              <a:t>The real enemy then is humanity itself</a:t>
            </a:r>
            <a:r>
              <a:rPr lang="en-US" sz="2800" b="1" dirty="0" smtClean="0"/>
              <a:t>.”</a:t>
            </a:r>
          </a:p>
          <a:p>
            <a:endParaRPr lang="en-US" sz="2800" b="1" dirty="0" smtClean="0"/>
          </a:p>
          <a:p>
            <a:endParaRPr lang="en-US" sz="2800" b="1" dirty="0"/>
          </a:p>
        </p:txBody>
      </p:sp>
      <p:sp>
        <p:nvSpPr>
          <p:cNvPr id="7" name="TextBox 6"/>
          <p:cNvSpPr txBox="1"/>
          <p:nvPr/>
        </p:nvSpPr>
        <p:spPr>
          <a:xfrm>
            <a:off x="228600" y="5910387"/>
            <a:ext cx="6318525" cy="646331"/>
          </a:xfrm>
          <a:prstGeom prst="rect">
            <a:avLst/>
          </a:prstGeom>
          <a:solidFill>
            <a:srgbClr val="00FF00"/>
          </a:solidFill>
          <a:ln w="38100">
            <a:solidFill>
              <a:schemeClr val="tx1"/>
            </a:solidFill>
          </a:ln>
        </p:spPr>
        <p:txBody>
          <a:bodyPr wrap="none" rtlCol="0">
            <a:spAutoFit/>
          </a:bodyPr>
          <a:lstStyle/>
          <a:p>
            <a:r>
              <a:rPr lang="en-US" b="1" dirty="0"/>
              <a:t>http://archive.org/stream/TheFirstGlobalRevolution#page/n85/</a:t>
            </a:r>
          </a:p>
          <a:p>
            <a:r>
              <a:rPr lang="en-US" b="1" dirty="0"/>
              <a:t>mode/2up/search/</a:t>
            </a:r>
            <a:r>
              <a:rPr lang="en-US" b="1" dirty="0" err="1"/>
              <a:t>global+warming</a:t>
            </a:r>
            <a:endParaRPr lang="en-US" b="1" dirty="0"/>
          </a:p>
        </p:txBody>
      </p:sp>
    </p:spTree>
    <p:extLst>
      <p:ext uri="{BB962C8B-B14F-4D97-AF65-F5344CB8AC3E}">
        <p14:creationId xmlns:p14="http://schemas.microsoft.com/office/powerpoint/2010/main" val="2797805354"/>
      </p:ext>
    </p:extLst>
  </p:cSld>
  <p:clrMapOvr>
    <a:masterClrMapping/>
  </p:clrMapOvr>
  <mc:AlternateContent xmlns:mc="http://schemas.openxmlformats.org/markup-compatibility/2006" xmlns:p14="http://schemas.microsoft.com/office/powerpoint/2010/main">
    <mc:Choice Requires="p14">
      <p:transition spd="slow" p14:dur="2000" advTm="26409"/>
    </mc:Choice>
    <mc:Fallback xmlns="">
      <p:transition spd="slow" advTm="2640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307123"/>
            <a:ext cx="8468152" cy="3170099"/>
          </a:xfrm>
          <a:prstGeom prst="rect">
            <a:avLst/>
          </a:prstGeom>
          <a:noFill/>
        </p:spPr>
        <p:txBody>
          <a:bodyPr wrap="none" rtlCol="0">
            <a:spAutoFit/>
          </a:bodyPr>
          <a:lstStyle/>
          <a:p>
            <a:pPr algn="ctr"/>
            <a:r>
              <a:rPr lang="en-US" sz="4000" b="1" dirty="0" smtClean="0"/>
              <a:t>We, the People, no longer control the</a:t>
            </a:r>
          </a:p>
          <a:p>
            <a:pPr algn="ctr"/>
            <a:r>
              <a:rPr lang="en-US" sz="4000" b="1" dirty="0" smtClean="0"/>
              <a:t>government through the Constitution.</a:t>
            </a:r>
          </a:p>
          <a:p>
            <a:pPr algn="ctr"/>
            <a:endParaRPr lang="en-US" sz="4000" b="1" dirty="0"/>
          </a:p>
          <a:p>
            <a:pPr algn="ctr"/>
            <a:r>
              <a:rPr lang="en-US" sz="4000" b="1" dirty="0" smtClean="0"/>
              <a:t>We, the People, are controlled through</a:t>
            </a:r>
          </a:p>
          <a:p>
            <a:pPr algn="ctr"/>
            <a:r>
              <a:rPr lang="en-US" sz="4000" b="1" dirty="0" smtClean="0"/>
              <a:t>“regulation” by the government.</a:t>
            </a:r>
            <a:endParaRPr lang="en-US" sz="4000" b="1" dirty="0"/>
          </a:p>
        </p:txBody>
      </p:sp>
    </p:spTree>
    <p:extLst>
      <p:ext uri="{BB962C8B-B14F-4D97-AF65-F5344CB8AC3E}">
        <p14:creationId xmlns:p14="http://schemas.microsoft.com/office/powerpoint/2010/main" val="686796198"/>
      </p:ext>
    </p:extLst>
  </p:cSld>
  <p:clrMapOvr>
    <a:masterClrMapping/>
  </p:clrMapOvr>
  <mc:AlternateContent xmlns:mc="http://schemas.openxmlformats.org/markup-compatibility/2006" xmlns:p14="http://schemas.microsoft.com/office/powerpoint/2010/main">
    <mc:Choice Requires="p14">
      <p:transition spd="slow" p14:dur="2000" advTm="2542"/>
    </mc:Choice>
    <mc:Fallback xmlns="">
      <p:transition spd="slow" advTm="2542"/>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9054" y="1752600"/>
            <a:ext cx="5105051" cy="2677656"/>
          </a:xfrm>
          <a:prstGeom prst="rect">
            <a:avLst/>
          </a:prstGeom>
          <a:noFill/>
        </p:spPr>
        <p:txBody>
          <a:bodyPr wrap="none" rtlCol="0">
            <a:spAutoFit/>
          </a:bodyPr>
          <a:lstStyle/>
          <a:p>
            <a:pPr algn="ctr"/>
            <a:r>
              <a:rPr lang="en-US" sz="2800" b="1" dirty="0" smtClean="0"/>
              <a:t>In 1995 the UN published their</a:t>
            </a:r>
          </a:p>
          <a:p>
            <a:pPr algn="ctr"/>
            <a:r>
              <a:rPr lang="en-US" sz="2800" b="1" dirty="0" smtClean="0"/>
              <a:t>Global Biodiversity Assessment </a:t>
            </a:r>
          </a:p>
          <a:p>
            <a:pPr algn="ctr"/>
            <a:r>
              <a:rPr lang="en-US" sz="2800" b="1" dirty="0" smtClean="0"/>
              <a:t>which included a list of activities </a:t>
            </a:r>
          </a:p>
          <a:p>
            <a:pPr algn="ctr"/>
            <a:r>
              <a:rPr lang="en-US" sz="2800" b="1" dirty="0" smtClean="0"/>
              <a:t>considered to be unsustainable.</a:t>
            </a:r>
          </a:p>
          <a:p>
            <a:pPr algn="ctr"/>
            <a:endParaRPr lang="en-US" sz="2800" b="1" dirty="0" smtClean="0"/>
          </a:p>
          <a:p>
            <a:pPr algn="ctr"/>
            <a:r>
              <a:rPr lang="en-US" sz="2800" b="1" dirty="0" smtClean="0"/>
              <a:t>Not much in our lives is left out. </a:t>
            </a:r>
            <a:endParaRPr lang="en-US" sz="2800" b="1" dirty="0"/>
          </a:p>
        </p:txBody>
      </p:sp>
    </p:spTree>
    <p:extLst>
      <p:ext uri="{BB962C8B-B14F-4D97-AF65-F5344CB8AC3E}">
        <p14:creationId xmlns:p14="http://schemas.microsoft.com/office/powerpoint/2010/main" val="2123829876"/>
      </p:ext>
    </p:extLst>
  </p:cSld>
  <p:clrMapOvr>
    <a:masterClrMapping/>
  </p:clrMapOvr>
  <mc:AlternateContent xmlns:mc="http://schemas.openxmlformats.org/markup-compatibility/2006" xmlns:p14="http://schemas.microsoft.com/office/powerpoint/2010/main">
    <mc:Choice Requires="p14">
      <p:transition spd="slow" p14:dur="2000" advTm="7136"/>
    </mc:Choice>
    <mc:Fallback xmlns="">
      <p:transition spd="slow" advTm="7136"/>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lobal Biodiversity Assessment: Summary for Policy-Makers: R. T. Watson, V. H. Heywood, I. Bast - Windows Internet Explorer"/>
          <p:cNvPicPr>
            <a:picLocks noChangeAspect="1"/>
          </p:cNvPicPr>
          <p:nvPr/>
        </p:nvPicPr>
        <p:blipFill rotWithShape="1">
          <a:blip r:embed="rId2" cstate="print">
            <a:extLst>
              <a:ext uri="{28A0092B-C50C-407E-A947-70E740481C1C}">
                <a14:useLocalDpi xmlns:a14="http://schemas.microsoft.com/office/drawing/2010/main" val="0"/>
              </a:ext>
            </a:extLst>
          </a:blip>
          <a:srcRect l="36372" t="22154" r="37451" b="15252"/>
          <a:stretch/>
        </p:blipFill>
        <p:spPr>
          <a:xfrm>
            <a:off x="6715255" y="914399"/>
            <a:ext cx="2393576" cy="3496235"/>
          </a:xfrm>
          <a:prstGeom prst="rect">
            <a:avLst/>
          </a:prstGeom>
        </p:spPr>
      </p:pic>
      <p:sp>
        <p:nvSpPr>
          <p:cNvPr id="3" name="TextBox 2"/>
          <p:cNvSpPr txBox="1"/>
          <p:nvPr/>
        </p:nvSpPr>
        <p:spPr>
          <a:xfrm>
            <a:off x="17145" y="914400"/>
            <a:ext cx="2954655" cy="5355312"/>
          </a:xfrm>
          <a:prstGeom prst="rect">
            <a:avLst/>
          </a:prstGeom>
          <a:noFill/>
        </p:spPr>
        <p:txBody>
          <a:bodyPr wrap="none" rtlCol="0">
            <a:spAutoFit/>
          </a:bodyPr>
          <a:lstStyle/>
          <a:p>
            <a:r>
              <a:rPr lang="en-US" b="1" dirty="0" smtClean="0"/>
              <a:t>337 ski runs		</a:t>
            </a:r>
          </a:p>
          <a:p>
            <a:r>
              <a:rPr lang="en-US" b="1" dirty="0" smtClean="0"/>
              <a:t>350 grazing of livestock</a:t>
            </a:r>
          </a:p>
          <a:p>
            <a:r>
              <a:rPr lang="en-US" b="1" dirty="0" smtClean="0"/>
              <a:t>351 disturbance of soil</a:t>
            </a:r>
          </a:p>
          <a:p>
            <a:r>
              <a:rPr lang="en-US" b="1" dirty="0" smtClean="0"/>
              <a:t>350 large hoofed animals</a:t>
            </a:r>
          </a:p>
          <a:p>
            <a:r>
              <a:rPr lang="en-US" b="1" dirty="0" smtClean="0"/>
              <a:t>350 compaction of soil</a:t>
            </a:r>
          </a:p>
          <a:p>
            <a:r>
              <a:rPr lang="en-US" b="1" dirty="0" smtClean="0"/>
              <a:t>351 fencing of pastures</a:t>
            </a:r>
          </a:p>
          <a:p>
            <a:r>
              <a:rPr lang="en-US" b="1" dirty="0" smtClean="0"/>
              <a:t>728 agriculture</a:t>
            </a:r>
          </a:p>
          <a:p>
            <a:r>
              <a:rPr lang="en-US" b="1" dirty="0" smtClean="0"/>
              <a:t>728 modern farm systems</a:t>
            </a:r>
          </a:p>
          <a:p>
            <a:r>
              <a:rPr lang="en-US" b="1" dirty="0" smtClean="0"/>
              <a:t>728 chemical fertilizers</a:t>
            </a:r>
          </a:p>
          <a:p>
            <a:r>
              <a:rPr lang="en-US" b="1" dirty="0" smtClean="0"/>
              <a:t>728 herbicides</a:t>
            </a:r>
          </a:p>
          <a:p>
            <a:r>
              <a:rPr lang="en-US" b="1" dirty="0" smtClean="0"/>
              <a:t>728 building materials</a:t>
            </a:r>
          </a:p>
          <a:p>
            <a:r>
              <a:rPr lang="en-US" b="1" dirty="0" smtClean="0"/>
              <a:t>730 industrial activities</a:t>
            </a:r>
          </a:p>
          <a:p>
            <a:r>
              <a:rPr lang="en-US" b="1" dirty="0" smtClean="0"/>
              <a:t>730 human-made caves</a:t>
            </a:r>
          </a:p>
          <a:p>
            <a:r>
              <a:rPr lang="en-US" b="1" dirty="0" smtClean="0"/>
              <a:t>730 paved roads</a:t>
            </a:r>
          </a:p>
          <a:p>
            <a:r>
              <a:rPr lang="en-US" b="1" dirty="0" smtClean="0"/>
              <a:t>730 railroads</a:t>
            </a:r>
          </a:p>
          <a:p>
            <a:r>
              <a:rPr lang="en-US" b="1" dirty="0" smtClean="0"/>
              <a:t>730 floor &amp; wall tiles</a:t>
            </a:r>
          </a:p>
          <a:p>
            <a:r>
              <a:rPr lang="en-US" b="1" dirty="0" smtClean="0"/>
              <a:t>733 pastures, rangelands</a:t>
            </a:r>
          </a:p>
          <a:p>
            <a:r>
              <a:rPr lang="en-US" b="1" dirty="0" smtClean="0"/>
              <a:t>733 fish ponds</a:t>
            </a:r>
          </a:p>
          <a:p>
            <a:r>
              <a:rPr lang="en-US" dirty="0" smtClean="0"/>
              <a:t> </a:t>
            </a:r>
            <a:endParaRPr lang="en-US" dirty="0"/>
          </a:p>
        </p:txBody>
      </p:sp>
      <p:sp>
        <p:nvSpPr>
          <p:cNvPr id="4" name="TextBox 3"/>
          <p:cNvSpPr txBox="1"/>
          <p:nvPr/>
        </p:nvSpPr>
        <p:spPr>
          <a:xfrm>
            <a:off x="2971800" y="1045488"/>
            <a:ext cx="3662862" cy="5355312"/>
          </a:xfrm>
          <a:prstGeom prst="rect">
            <a:avLst/>
          </a:prstGeom>
          <a:noFill/>
        </p:spPr>
        <p:txBody>
          <a:bodyPr wrap="none" rtlCol="0">
            <a:spAutoFit/>
          </a:bodyPr>
          <a:lstStyle/>
          <a:p>
            <a:r>
              <a:rPr lang="en-US" b="1" dirty="0"/>
              <a:t>733 aquaculture</a:t>
            </a:r>
          </a:p>
          <a:p>
            <a:r>
              <a:rPr lang="en-US" b="1" dirty="0"/>
              <a:t>733 technology improvements</a:t>
            </a:r>
          </a:p>
          <a:p>
            <a:r>
              <a:rPr lang="en-US" b="1" dirty="0"/>
              <a:t>733 farmlands</a:t>
            </a:r>
          </a:p>
          <a:p>
            <a:r>
              <a:rPr lang="en-US" b="1" dirty="0" smtClean="0"/>
              <a:t>733 plantations</a:t>
            </a:r>
          </a:p>
          <a:p>
            <a:r>
              <a:rPr lang="en-US" b="1" dirty="0" smtClean="0"/>
              <a:t>738 modern housing</a:t>
            </a:r>
          </a:p>
          <a:p>
            <a:r>
              <a:rPr lang="en-US" b="1" dirty="0" smtClean="0"/>
              <a:t>738 timber harvesting</a:t>
            </a:r>
          </a:p>
          <a:p>
            <a:r>
              <a:rPr lang="en-US" b="1" dirty="0" smtClean="0"/>
              <a:t>738 modern hunting</a:t>
            </a:r>
          </a:p>
          <a:p>
            <a:r>
              <a:rPr lang="en-US" b="1" dirty="0" smtClean="0"/>
              <a:t>749 logging activities</a:t>
            </a:r>
          </a:p>
          <a:p>
            <a:r>
              <a:rPr lang="en-US" b="1" dirty="0" smtClean="0"/>
              <a:t>728 fossil fuels</a:t>
            </a:r>
          </a:p>
          <a:p>
            <a:r>
              <a:rPr lang="en-US" b="1" dirty="0" smtClean="0"/>
              <a:t>755 dams, reservoirs</a:t>
            </a:r>
          </a:p>
          <a:p>
            <a:r>
              <a:rPr lang="en-US" b="1" dirty="0" smtClean="0"/>
              <a:t>755 straightening rivers</a:t>
            </a:r>
          </a:p>
          <a:p>
            <a:r>
              <a:rPr lang="en-US" b="1" dirty="0" smtClean="0"/>
              <a:t>757 power line construction</a:t>
            </a:r>
          </a:p>
          <a:p>
            <a:r>
              <a:rPr lang="en-US" b="1" dirty="0" smtClean="0"/>
              <a:t>763 inappropriate social structures</a:t>
            </a:r>
          </a:p>
          <a:p>
            <a:r>
              <a:rPr lang="en-US" b="1" dirty="0" smtClean="0"/>
              <a:t>763 legal &amp; institutional systems</a:t>
            </a:r>
          </a:p>
          <a:p>
            <a:r>
              <a:rPr lang="en-US" b="1" dirty="0" smtClean="0"/>
              <a:t>766 Judeo-Christian-Islamic religions</a:t>
            </a:r>
          </a:p>
          <a:p>
            <a:r>
              <a:rPr lang="en-US" b="1" dirty="0" smtClean="0"/>
              <a:t>767, 782 </a:t>
            </a:r>
            <a:r>
              <a:rPr lang="en-US" b="1" u="sng" dirty="0" smtClean="0">
                <a:solidFill>
                  <a:srgbClr val="FF0000"/>
                </a:solidFill>
                <a:effectLst>
                  <a:outerShdw blurRad="38100" dist="38100" dir="2700000" algn="tl">
                    <a:srgbClr val="000000">
                      <a:alpha val="43137"/>
                    </a:srgbClr>
                  </a:outerShdw>
                </a:effectLst>
              </a:rPr>
              <a:t>private property</a:t>
            </a:r>
          </a:p>
          <a:p>
            <a:r>
              <a:rPr lang="en-US" b="1" dirty="0" smtClean="0"/>
              <a:t>771 </a:t>
            </a:r>
            <a:r>
              <a:rPr lang="en-US" b="1" u="sng" dirty="0" smtClean="0"/>
              <a:t>population growth; family unit</a:t>
            </a:r>
          </a:p>
          <a:p>
            <a:r>
              <a:rPr lang="en-US" b="1" dirty="0" smtClean="0"/>
              <a:t>774 habitat fragmentation</a:t>
            </a:r>
          </a:p>
          <a:p>
            <a:r>
              <a:rPr lang="en-US" b="1" dirty="0" smtClean="0"/>
              <a:t>783 land that serves human needs</a:t>
            </a:r>
          </a:p>
        </p:txBody>
      </p:sp>
      <p:sp>
        <p:nvSpPr>
          <p:cNvPr id="5" name="TextBox 4"/>
          <p:cNvSpPr txBox="1"/>
          <p:nvPr/>
        </p:nvSpPr>
        <p:spPr>
          <a:xfrm>
            <a:off x="381000" y="6400800"/>
            <a:ext cx="6143348" cy="369332"/>
          </a:xfrm>
          <a:prstGeom prst="rect">
            <a:avLst/>
          </a:prstGeom>
          <a:solidFill>
            <a:srgbClr val="00FF00"/>
          </a:solidFill>
          <a:ln w="38100">
            <a:solidFill>
              <a:schemeClr val="tx1"/>
            </a:solidFill>
          </a:ln>
        </p:spPr>
        <p:txBody>
          <a:bodyPr wrap="none" rtlCol="0">
            <a:spAutoFit/>
          </a:bodyPr>
          <a:lstStyle/>
          <a:p>
            <a:r>
              <a:rPr lang="en-US" b="1" dirty="0"/>
              <a:t>http://www.un.org/earthwatch/biodiversity/assessment.html</a:t>
            </a:r>
          </a:p>
        </p:txBody>
      </p:sp>
      <p:sp>
        <p:nvSpPr>
          <p:cNvPr id="7" name="Rectangle 6"/>
          <p:cNvSpPr/>
          <p:nvPr/>
        </p:nvSpPr>
        <p:spPr>
          <a:xfrm>
            <a:off x="6829576" y="4701064"/>
            <a:ext cx="2222724" cy="1477328"/>
          </a:xfrm>
          <a:prstGeom prst="rect">
            <a:avLst/>
          </a:prstGeom>
        </p:spPr>
        <p:txBody>
          <a:bodyPr wrap="none">
            <a:spAutoFit/>
          </a:bodyPr>
          <a:lstStyle/>
          <a:p>
            <a:r>
              <a:rPr lang="en-US" b="1" dirty="0"/>
              <a:t>773 </a:t>
            </a:r>
            <a:r>
              <a:rPr lang="en-US" b="1" u="sng" dirty="0" smtClean="0"/>
              <a:t>consumerism</a:t>
            </a:r>
          </a:p>
          <a:p>
            <a:r>
              <a:rPr lang="en-US" b="1" dirty="0" smtClean="0"/>
              <a:t>774 sewers, pipelines</a:t>
            </a:r>
          </a:p>
          <a:p>
            <a:r>
              <a:rPr lang="en-US" b="1" dirty="0" smtClean="0"/>
              <a:t>969 fisheries</a:t>
            </a:r>
          </a:p>
          <a:p>
            <a:r>
              <a:rPr lang="en-US" b="1" dirty="0" smtClean="0"/>
              <a:t>970 golf courses</a:t>
            </a:r>
          </a:p>
          <a:p>
            <a:r>
              <a:rPr lang="en-US" b="1" dirty="0" smtClean="0"/>
              <a:t>728 synthetic drugs</a:t>
            </a:r>
            <a:endParaRPr lang="en-US" b="1" dirty="0"/>
          </a:p>
        </p:txBody>
      </p:sp>
      <p:sp>
        <p:nvSpPr>
          <p:cNvPr id="8" name="TextBox 7"/>
          <p:cNvSpPr txBox="1"/>
          <p:nvPr/>
        </p:nvSpPr>
        <p:spPr>
          <a:xfrm>
            <a:off x="152400" y="228599"/>
            <a:ext cx="5215017" cy="523220"/>
          </a:xfrm>
          <a:prstGeom prst="rect">
            <a:avLst/>
          </a:prstGeom>
          <a:noFill/>
        </p:spPr>
        <p:txBody>
          <a:bodyPr wrap="none" rtlCol="0">
            <a:spAutoFit/>
          </a:bodyPr>
          <a:lstStyle/>
          <a:p>
            <a:r>
              <a:rPr lang="en-US" sz="2800" b="1" u="sng" dirty="0" smtClean="0"/>
              <a:t>Deemed Unsustainable by the UN</a:t>
            </a:r>
            <a:endParaRPr lang="en-US" sz="2800" b="1" u="sng" dirty="0"/>
          </a:p>
        </p:txBody>
      </p:sp>
      <p:sp>
        <p:nvSpPr>
          <p:cNvPr id="9" name="TextBox 8"/>
          <p:cNvSpPr txBox="1"/>
          <p:nvPr/>
        </p:nvSpPr>
        <p:spPr>
          <a:xfrm>
            <a:off x="7239000" y="167044"/>
            <a:ext cx="1018227" cy="584775"/>
          </a:xfrm>
          <a:prstGeom prst="rect">
            <a:avLst/>
          </a:prstGeom>
          <a:solidFill>
            <a:srgbClr val="FFFF00"/>
          </a:solidFill>
          <a:ln w="38100">
            <a:solidFill>
              <a:schemeClr val="tx1"/>
            </a:solidFill>
          </a:ln>
        </p:spPr>
        <p:txBody>
          <a:bodyPr wrap="none" rtlCol="0">
            <a:spAutoFit/>
          </a:bodyPr>
          <a:lstStyle/>
          <a:p>
            <a:r>
              <a:rPr lang="en-US" sz="3200" b="1" dirty="0" smtClean="0"/>
              <a:t>1995</a:t>
            </a:r>
            <a:endParaRPr lang="en-US" sz="3200" b="1" dirty="0"/>
          </a:p>
        </p:txBody>
      </p:sp>
    </p:spTree>
    <p:extLst>
      <p:ext uri="{BB962C8B-B14F-4D97-AF65-F5344CB8AC3E}">
        <p14:creationId xmlns:p14="http://schemas.microsoft.com/office/powerpoint/2010/main" val="3775483120"/>
      </p:ext>
    </p:extLst>
  </p:cSld>
  <p:clrMapOvr>
    <a:masterClrMapping/>
  </p:clrMapOvr>
  <mc:AlternateContent xmlns:mc="http://schemas.openxmlformats.org/markup-compatibility/2006" xmlns:p14="http://schemas.microsoft.com/office/powerpoint/2010/main">
    <mc:Choice Requires="p14">
      <p:transition spd="slow" p14:dur="2000" advTm="30788"/>
    </mc:Choice>
    <mc:Fallback xmlns="">
      <p:transition spd="slow" advTm="30788"/>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609600"/>
            <a:ext cx="7281865" cy="1384995"/>
          </a:xfrm>
          <a:prstGeom prst="rect">
            <a:avLst/>
          </a:prstGeom>
          <a:noFill/>
        </p:spPr>
        <p:txBody>
          <a:bodyPr wrap="none" rtlCol="0">
            <a:spAutoFit/>
          </a:bodyPr>
          <a:lstStyle/>
          <a:p>
            <a:pPr algn="ctr"/>
            <a:r>
              <a:rPr lang="en-US" sz="2800" b="1" dirty="0" smtClean="0"/>
              <a:t>In 1993 President Clinton signed </a:t>
            </a:r>
          </a:p>
          <a:p>
            <a:pPr algn="ctr"/>
            <a:r>
              <a:rPr lang="en-US" sz="2800" b="1" dirty="0" smtClean="0"/>
              <a:t>Executive Order 12852 creating the</a:t>
            </a:r>
          </a:p>
          <a:p>
            <a:pPr algn="ctr"/>
            <a:r>
              <a:rPr lang="en-US" sz="2800" b="1" dirty="0" smtClean="0"/>
              <a:t>Presidents Council on Sustainable Development</a:t>
            </a:r>
            <a:endParaRPr lang="en-US" sz="2800" b="1" dirty="0"/>
          </a:p>
        </p:txBody>
      </p:sp>
      <p:sp>
        <p:nvSpPr>
          <p:cNvPr id="3" name="TextBox 2"/>
          <p:cNvSpPr txBox="1"/>
          <p:nvPr/>
        </p:nvSpPr>
        <p:spPr>
          <a:xfrm>
            <a:off x="1393356" y="2286000"/>
            <a:ext cx="5779916" cy="3539430"/>
          </a:xfrm>
          <a:prstGeom prst="rect">
            <a:avLst/>
          </a:prstGeom>
          <a:noFill/>
        </p:spPr>
        <p:txBody>
          <a:bodyPr wrap="none" rtlCol="0">
            <a:spAutoFit/>
          </a:bodyPr>
          <a:lstStyle/>
          <a:p>
            <a:pPr algn="ctr"/>
            <a:r>
              <a:rPr lang="en-US" sz="2800" b="1" dirty="0" smtClean="0"/>
              <a:t>The council included: </a:t>
            </a:r>
          </a:p>
          <a:p>
            <a:pPr algn="ctr"/>
            <a:r>
              <a:rPr lang="en-US" sz="2800" b="1" dirty="0" smtClean="0"/>
              <a:t>World Resources Institute (co-chair) </a:t>
            </a:r>
            <a:r>
              <a:rPr lang="en-US" sz="2800" b="1" dirty="0" smtClean="0">
                <a:solidFill>
                  <a:srgbClr val="FF0000"/>
                </a:solidFill>
                <a:effectLst>
                  <a:outerShdw blurRad="38100" dist="38100" dir="2700000" algn="tl">
                    <a:srgbClr val="000000">
                      <a:alpha val="43137"/>
                    </a:srgbClr>
                  </a:outerShdw>
                </a:effectLst>
              </a:rPr>
              <a:t>#</a:t>
            </a:r>
          </a:p>
          <a:p>
            <a:pPr algn="ctr"/>
            <a:r>
              <a:rPr lang="en-US" sz="2800" b="1" dirty="0" smtClean="0"/>
              <a:t>The Nature Conservancy </a:t>
            </a:r>
            <a:r>
              <a:rPr lang="en-US" sz="2800" b="1" dirty="0" smtClean="0">
                <a:solidFill>
                  <a:srgbClr val="FF0000"/>
                </a:solidFill>
                <a:effectLst>
                  <a:outerShdw blurRad="38100" dist="38100" dir="2700000" algn="tl">
                    <a:srgbClr val="000000">
                      <a:alpha val="43137"/>
                    </a:srgbClr>
                  </a:outerShdw>
                </a:effectLst>
              </a:rPr>
              <a:t>#</a:t>
            </a:r>
          </a:p>
          <a:p>
            <a:pPr algn="ctr"/>
            <a:r>
              <a:rPr lang="en-US" sz="2800" b="1" dirty="0" smtClean="0"/>
              <a:t>Sierra Club </a:t>
            </a:r>
            <a:r>
              <a:rPr lang="en-US" sz="2800" b="1" dirty="0" smtClean="0">
                <a:solidFill>
                  <a:srgbClr val="FF0000"/>
                </a:solidFill>
                <a:effectLst>
                  <a:outerShdw blurRad="38100" dist="38100" dir="2700000" algn="tl">
                    <a:srgbClr val="000000">
                      <a:alpha val="43137"/>
                    </a:srgbClr>
                  </a:outerShdw>
                </a:effectLst>
              </a:rPr>
              <a:t>#</a:t>
            </a:r>
          </a:p>
          <a:p>
            <a:pPr algn="ctr"/>
            <a:r>
              <a:rPr lang="en-US" sz="2800" b="1" dirty="0" smtClean="0"/>
              <a:t>Most federal Agencies</a:t>
            </a:r>
          </a:p>
          <a:p>
            <a:pPr algn="ctr"/>
            <a:endParaRPr lang="en-US" sz="2800" b="1" dirty="0" smtClean="0"/>
          </a:p>
          <a:p>
            <a:pPr algn="ctr"/>
            <a:r>
              <a:rPr lang="en-US" sz="2800" b="1" dirty="0" smtClean="0">
                <a:solidFill>
                  <a:srgbClr val="FF0000"/>
                </a:solidFill>
                <a:effectLst>
                  <a:outerShdw blurRad="38100" dist="38100" dir="2700000" algn="tl">
                    <a:srgbClr val="000000">
                      <a:alpha val="43137"/>
                    </a:srgbClr>
                  </a:outerShdw>
                </a:effectLst>
              </a:rPr>
              <a:t># Helped write Agenda 21</a:t>
            </a:r>
            <a:endParaRPr lang="en-US" sz="2800" b="1" dirty="0" smtClean="0"/>
          </a:p>
          <a:p>
            <a:pPr algn="ctr"/>
            <a:endParaRPr lang="en-US" sz="2800" b="1" dirty="0"/>
          </a:p>
        </p:txBody>
      </p:sp>
    </p:spTree>
    <p:extLst>
      <p:ext uri="{BB962C8B-B14F-4D97-AF65-F5344CB8AC3E}">
        <p14:creationId xmlns:p14="http://schemas.microsoft.com/office/powerpoint/2010/main" val="2089955516"/>
      </p:ext>
    </p:extLst>
  </p:cSld>
  <p:clrMapOvr>
    <a:masterClrMapping/>
  </p:clrMapOvr>
  <mc:AlternateContent xmlns:mc="http://schemas.openxmlformats.org/markup-compatibility/2006" xmlns:p14="http://schemas.microsoft.com/office/powerpoint/2010/main">
    <mc:Choice Requires="p14">
      <p:transition spd="slow" p14:dur="2000" advTm="15645"/>
    </mc:Choice>
    <mc:Fallback xmlns="">
      <p:transition spd="slow" advTm="15645"/>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e Page for the President's Council on Sustainable Development (PCSD) - Windows Internet Explorer"/>
          <p:cNvPicPr>
            <a:picLocks noChangeAspect="1"/>
          </p:cNvPicPr>
          <p:nvPr/>
        </p:nvPicPr>
        <p:blipFill rotWithShape="1">
          <a:blip r:embed="rId2" cstate="print">
            <a:extLst>
              <a:ext uri="{28A0092B-C50C-407E-A947-70E740481C1C}">
                <a14:useLocalDpi xmlns:a14="http://schemas.microsoft.com/office/drawing/2010/main" val="0"/>
              </a:ext>
            </a:extLst>
          </a:blip>
          <a:srcRect l="-1" t="19367" r="-1275" b="38371"/>
          <a:stretch/>
        </p:blipFill>
        <p:spPr>
          <a:xfrm>
            <a:off x="304800" y="152399"/>
            <a:ext cx="6060750" cy="2737337"/>
          </a:xfrm>
          <a:prstGeom prst="rect">
            <a:avLst/>
          </a:prstGeom>
        </p:spPr>
      </p:pic>
      <p:sp>
        <p:nvSpPr>
          <p:cNvPr id="3" name="Rectangle 2"/>
          <p:cNvSpPr/>
          <p:nvPr/>
        </p:nvSpPr>
        <p:spPr>
          <a:xfrm>
            <a:off x="4907550" y="6248400"/>
            <a:ext cx="3531736" cy="369332"/>
          </a:xfrm>
          <a:prstGeom prst="rect">
            <a:avLst/>
          </a:prstGeom>
          <a:solidFill>
            <a:srgbClr val="57F91D"/>
          </a:solidFill>
          <a:ln w="19050">
            <a:solidFill>
              <a:schemeClr val="tx1"/>
            </a:solidFill>
          </a:ln>
        </p:spPr>
        <p:txBody>
          <a:bodyPr wrap="none">
            <a:spAutoFit/>
          </a:bodyPr>
          <a:lstStyle/>
          <a:p>
            <a:r>
              <a:rPr lang="en-US" b="1" dirty="0">
                <a:solidFill>
                  <a:schemeClr val="tx2"/>
                </a:solidFill>
              </a:rPr>
              <a:t>http://clinton2.nara.gov/PCSD/</a:t>
            </a:r>
          </a:p>
        </p:txBody>
      </p:sp>
      <p:sp>
        <p:nvSpPr>
          <p:cNvPr id="4" name="TextBox 3"/>
          <p:cNvSpPr txBox="1"/>
          <p:nvPr/>
        </p:nvSpPr>
        <p:spPr>
          <a:xfrm>
            <a:off x="199332" y="3566993"/>
            <a:ext cx="8839200" cy="1200329"/>
          </a:xfrm>
          <a:prstGeom prst="rect">
            <a:avLst/>
          </a:prstGeom>
          <a:noFill/>
        </p:spPr>
        <p:txBody>
          <a:bodyPr wrap="square" rtlCol="0">
            <a:spAutoFit/>
          </a:bodyPr>
          <a:lstStyle/>
          <a:p>
            <a:r>
              <a:rPr lang="en-US" sz="2400" b="1" dirty="0" smtClean="0"/>
              <a:t>The EO directed all agencies of the Federal Government to work with state and local community governments in a joint effort </a:t>
            </a:r>
            <a:r>
              <a:rPr lang="en-US" sz="2400" b="1" dirty="0" smtClean="0">
                <a:solidFill>
                  <a:srgbClr val="FF0000"/>
                </a:solidFill>
                <a:effectLst>
                  <a:outerShdw blurRad="38100" dist="38100" dir="2700000" algn="tl">
                    <a:srgbClr val="000000">
                      <a:alpha val="43137"/>
                    </a:srgbClr>
                  </a:outerShdw>
                </a:effectLst>
              </a:rPr>
              <a:t>“reinvent” government </a:t>
            </a:r>
            <a:r>
              <a:rPr lang="en-US" sz="2400" b="1" dirty="0" smtClean="0"/>
              <a:t>using the guidelines outlined in Agenda 21.</a:t>
            </a:r>
            <a:endParaRPr lang="en-US" sz="2400" b="1" dirty="0"/>
          </a:p>
        </p:txBody>
      </p:sp>
      <p:sp>
        <p:nvSpPr>
          <p:cNvPr id="6" name="TextBox 5"/>
          <p:cNvSpPr txBox="1"/>
          <p:nvPr/>
        </p:nvSpPr>
        <p:spPr>
          <a:xfrm>
            <a:off x="734754" y="2882560"/>
            <a:ext cx="5604419" cy="646331"/>
          </a:xfrm>
          <a:prstGeom prst="rect">
            <a:avLst/>
          </a:prstGeom>
          <a:noFill/>
        </p:spPr>
        <p:txBody>
          <a:bodyPr wrap="none" rtlCol="0">
            <a:spAutoFit/>
          </a:bodyPr>
          <a:lstStyle/>
          <a:p>
            <a:r>
              <a:rPr lang="en-US" b="1" dirty="0" smtClean="0"/>
              <a:t>Established Executive Order 12852 June 29, 1993</a:t>
            </a:r>
          </a:p>
          <a:p>
            <a:r>
              <a:rPr lang="en-US" b="1" dirty="0" smtClean="0"/>
              <a:t>Abolished Executive Order 23238 Sept. 30, 1999</a:t>
            </a:r>
            <a:endParaRPr lang="en-US" b="1" dirty="0"/>
          </a:p>
        </p:txBody>
      </p:sp>
      <p:sp>
        <p:nvSpPr>
          <p:cNvPr id="8" name="TextBox 7"/>
          <p:cNvSpPr txBox="1"/>
          <p:nvPr/>
        </p:nvSpPr>
        <p:spPr>
          <a:xfrm>
            <a:off x="199332" y="4767322"/>
            <a:ext cx="8420575" cy="1815882"/>
          </a:xfrm>
          <a:prstGeom prst="rect">
            <a:avLst/>
          </a:prstGeom>
          <a:noFill/>
        </p:spPr>
        <p:txBody>
          <a:bodyPr wrap="none" rtlCol="0">
            <a:spAutoFit/>
          </a:bodyPr>
          <a:lstStyle/>
          <a:p>
            <a:r>
              <a:rPr lang="en-US" sz="2800" b="1" dirty="0" smtClean="0"/>
              <a:t>Members of PCSD included </a:t>
            </a:r>
            <a:r>
              <a:rPr lang="en-US" sz="2800" b="1" u="sng" dirty="0" smtClean="0">
                <a:solidFill>
                  <a:srgbClr val="FF0000"/>
                </a:solidFill>
                <a:effectLst>
                  <a:outerShdw blurRad="38100" dist="38100" dir="2700000" algn="tl">
                    <a:srgbClr val="000000">
                      <a:alpha val="43137"/>
                    </a:srgbClr>
                  </a:outerShdw>
                </a:effectLst>
              </a:rPr>
              <a:t>World Resources Institute </a:t>
            </a:r>
          </a:p>
          <a:p>
            <a:r>
              <a:rPr lang="en-US" sz="2800" b="1" u="sng" dirty="0" smtClean="0">
                <a:solidFill>
                  <a:srgbClr val="FF0000"/>
                </a:solidFill>
                <a:effectLst>
                  <a:outerShdw blurRad="38100" dist="38100" dir="2700000" algn="tl">
                    <a:srgbClr val="000000">
                      <a:alpha val="43137"/>
                    </a:srgbClr>
                  </a:outerShdw>
                </a:effectLst>
              </a:rPr>
              <a:t>(co-chair); Sierra Club; Nature Conservancy</a:t>
            </a:r>
            <a:r>
              <a:rPr lang="en-US" sz="2800" b="1" dirty="0" smtClean="0"/>
              <a:t>; EPA; HUD;</a:t>
            </a:r>
          </a:p>
          <a:p>
            <a:r>
              <a:rPr lang="en-US" sz="2800" b="1" dirty="0" smtClean="0"/>
              <a:t>USDA; DOT; SBA; Commerce; NOAA; Energy; Education;</a:t>
            </a:r>
          </a:p>
          <a:p>
            <a:r>
              <a:rPr lang="en-US" sz="2800" b="1" dirty="0" smtClean="0"/>
              <a:t>DOD; Interior &amp; others.</a:t>
            </a:r>
            <a:endParaRPr lang="en-US" sz="2800" b="1" dirty="0"/>
          </a:p>
        </p:txBody>
      </p:sp>
      <p:pic>
        <p:nvPicPr>
          <p:cNvPr id="9" name="Picture 8" descr="http://clinton2.nara.gov/PCSD/Publications/tsa.pdf - Windows Internet Explorer"/>
          <p:cNvPicPr>
            <a:picLocks noChangeAspect="1"/>
          </p:cNvPicPr>
          <p:nvPr/>
        </p:nvPicPr>
        <p:blipFill rotWithShape="1">
          <a:blip r:embed="rId3" cstate="print">
            <a:extLst>
              <a:ext uri="{28A0092B-C50C-407E-A947-70E740481C1C}">
                <a14:useLocalDpi xmlns:a14="http://schemas.microsoft.com/office/drawing/2010/main" val="0"/>
              </a:ext>
            </a:extLst>
          </a:blip>
          <a:srcRect l="33235" t="16055" r="34412" b="3697"/>
          <a:stretch/>
        </p:blipFill>
        <p:spPr>
          <a:xfrm>
            <a:off x="6891845" y="838200"/>
            <a:ext cx="1629464" cy="2468880"/>
          </a:xfrm>
          <a:prstGeom prst="rect">
            <a:avLst/>
          </a:prstGeom>
        </p:spPr>
      </p:pic>
      <p:sp>
        <p:nvSpPr>
          <p:cNvPr id="10" name="TextBox 9"/>
          <p:cNvSpPr txBox="1"/>
          <p:nvPr/>
        </p:nvSpPr>
        <p:spPr>
          <a:xfrm>
            <a:off x="6718165" y="152399"/>
            <a:ext cx="1976823" cy="584775"/>
          </a:xfrm>
          <a:prstGeom prst="rect">
            <a:avLst/>
          </a:prstGeom>
          <a:solidFill>
            <a:srgbClr val="FFFF00"/>
          </a:solidFill>
          <a:ln w="38100">
            <a:solidFill>
              <a:schemeClr val="tx1"/>
            </a:solidFill>
          </a:ln>
        </p:spPr>
        <p:txBody>
          <a:bodyPr wrap="none" rtlCol="0">
            <a:spAutoFit/>
          </a:bodyPr>
          <a:lstStyle/>
          <a:p>
            <a:r>
              <a:rPr lang="en-US" sz="3200" b="1" dirty="0" smtClean="0"/>
              <a:t>1993-1999</a:t>
            </a:r>
            <a:endParaRPr lang="en-US" sz="3200" b="1" dirty="0"/>
          </a:p>
        </p:txBody>
      </p:sp>
    </p:spTree>
    <p:extLst>
      <p:ext uri="{BB962C8B-B14F-4D97-AF65-F5344CB8AC3E}">
        <p14:creationId xmlns:p14="http://schemas.microsoft.com/office/powerpoint/2010/main" val="1452131243"/>
      </p:ext>
    </p:extLst>
  </p:cSld>
  <p:clrMapOvr>
    <a:masterClrMapping/>
  </p:clrMapOvr>
  <mc:AlternateContent xmlns:mc="http://schemas.openxmlformats.org/markup-compatibility/2006" xmlns:p14="http://schemas.microsoft.com/office/powerpoint/2010/main">
    <mc:Choice Requires="p14">
      <p:transition spd="slow" p14:dur="2000" advTm="16454"/>
    </mc:Choice>
    <mc:Fallback xmlns="">
      <p:transition spd="slow" advTm="16454"/>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133600"/>
            <a:ext cx="6463051" cy="1815882"/>
          </a:xfrm>
          <a:prstGeom prst="rect">
            <a:avLst/>
          </a:prstGeom>
          <a:noFill/>
        </p:spPr>
        <p:txBody>
          <a:bodyPr wrap="none" rtlCol="0">
            <a:spAutoFit/>
          </a:bodyPr>
          <a:lstStyle/>
          <a:p>
            <a:pPr algn="ctr"/>
            <a:r>
              <a:rPr lang="en-US" sz="2800" b="1" dirty="0" smtClean="0"/>
              <a:t>In 1998 the Federal Register included </a:t>
            </a:r>
          </a:p>
          <a:p>
            <a:pPr algn="ctr"/>
            <a:r>
              <a:rPr lang="en-US" sz="2800" b="1" dirty="0" smtClean="0"/>
              <a:t>a notice of funding available from the EPA</a:t>
            </a:r>
          </a:p>
          <a:p>
            <a:pPr algn="ctr"/>
            <a:r>
              <a:rPr lang="en-US" sz="2800" b="1" dirty="0" smtClean="0"/>
              <a:t>regarding Sustainable Development and </a:t>
            </a:r>
          </a:p>
          <a:p>
            <a:pPr algn="ctr"/>
            <a:r>
              <a:rPr lang="en-US" sz="2800" b="1" dirty="0" smtClean="0"/>
              <a:t>Agenda 21.</a:t>
            </a:r>
            <a:endParaRPr lang="en-US" sz="2800" b="1" dirty="0"/>
          </a:p>
        </p:txBody>
      </p:sp>
    </p:spTree>
    <p:extLst>
      <p:ext uri="{BB962C8B-B14F-4D97-AF65-F5344CB8AC3E}">
        <p14:creationId xmlns:p14="http://schemas.microsoft.com/office/powerpoint/2010/main" val="1966697658"/>
      </p:ext>
    </p:extLst>
  </p:cSld>
  <p:clrMapOvr>
    <a:masterClrMapping/>
  </p:clrMapOvr>
  <mc:AlternateContent xmlns:mc="http://schemas.openxmlformats.org/markup-compatibility/2006" xmlns:p14="http://schemas.microsoft.com/office/powerpoint/2010/main">
    <mc:Choice Requires="p14">
      <p:transition spd="slow" p14:dur="2000" advTm="5812"/>
    </mc:Choice>
    <mc:Fallback xmlns="">
      <p:transition spd="slow" advTm="5812"/>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d-Reg-A21.pdf - Adobe Reader"/>
          <p:cNvPicPr>
            <a:picLocks noChangeAspect="1"/>
          </p:cNvPicPr>
          <p:nvPr/>
        </p:nvPicPr>
        <p:blipFill rotWithShape="1">
          <a:blip r:embed="rId3" cstate="print">
            <a:extLst>
              <a:ext uri="{28A0092B-C50C-407E-A947-70E740481C1C}">
                <a14:useLocalDpi xmlns:a14="http://schemas.microsoft.com/office/drawing/2010/main" val="0"/>
              </a:ext>
            </a:extLst>
          </a:blip>
          <a:srcRect l="29423" t="8181" r="27980" b="49054"/>
          <a:stretch/>
        </p:blipFill>
        <p:spPr>
          <a:xfrm>
            <a:off x="544943" y="990600"/>
            <a:ext cx="7772400" cy="3017520"/>
          </a:xfrm>
          <a:prstGeom prst="rect">
            <a:avLst/>
          </a:prstGeom>
        </p:spPr>
      </p:pic>
      <p:sp>
        <p:nvSpPr>
          <p:cNvPr id="5" name="TextBox 4"/>
          <p:cNvSpPr txBox="1"/>
          <p:nvPr/>
        </p:nvSpPr>
        <p:spPr>
          <a:xfrm>
            <a:off x="351333" y="4114800"/>
            <a:ext cx="7848495" cy="1569660"/>
          </a:xfrm>
          <a:prstGeom prst="rect">
            <a:avLst/>
          </a:prstGeom>
          <a:noFill/>
        </p:spPr>
        <p:txBody>
          <a:bodyPr wrap="none" rtlCol="0">
            <a:spAutoFit/>
          </a:bodyPr>
          <a:lstStyle/>
          <a:p>
            <a:r>
              <a:rPr lang="en-US" sz="2400" b="1" dirty="0" smtClean="0"/>
              <a:t>“The Sustainable Development Challenge Grant Program is </a:t>
            </a:r>
          </a:p>
          <a:p>
            <a:r>
              <a:rPr lang="en-US" sz="2400" b="1" dirty="0" smtClean="0"/>
              <a:t>also </a:t>
            </a:r>
            <a:r>
              <a:rPr lang="en-US" sz="2400" b="1" u="sng" dirty="0" smtClean="0">
                <a:solidFill>
                  <a:srgbClr val="FF0000"/>
                </a:solidFill>
                <a:effectLst>
                  <a:outerShdw blurRad="38100" dist="38100" dir="2700000" algn="tl">
                    <a:srgbClr val="000000">
                      <a:alpha val="43137"/>
                    </a:srgbClr>
                  </a:outerShdw>
                </a:effectLst>
              </a:rPr>
              <a:t>a step in implementing “Agenda 21, the Global Plan </a:t>
            </a:r>
          </a:p>
          <a:p>
            <a:r>
              <a:rPr lang="en-US" sz="2400" b="1" u="sng" dirty="0" smtClean="0">
                <a:solidFill>
                  <a:srgbClr val="FF0000"/>
                </a:solidFill>
                <a:effectLst>
                  <a:outerShdw blurRad="38100" dist="38100" dir="2700000" algn="tl">
                    <a:srgbClr val="000000">
                      <a:alpha val="43137"/>
                    </a:srgbClr>
                  </a:outerShdw>
                </a:effectLst>
              </a:rPr>
              <a:t>of Action on Sustainable Development” </a:t>
            </a:r>
            <a:r>
              <a:rPr lang="en-US" sz="2400" b="1" dirty="0" smtClean="0"/>
              <a:t>signed by the </a:t>
            </a:r>
          </a:p>
          <a:p>
            <a:r>
              <a:rPr lang="en-US" sz="2400" b="1" dirty="0" smtClean="0"/>
              <a:t>United States at the Earth Summit In Rio de Janeiro in 1992”</a:t>
            </a:r>
            <a:endParaRPr lang="en-US" sz="2400" b="1" dirty="0"/>
          </a:p>
        </p:txBody>
      </p:sp>
      <p:sp>
        <p:nvSpPr>
          <p:cNvPr id="6" name="TextBox 5"/>
          <p:cNvSpPr txBox="1"/>
          <p:nvPr/>
        </p:nvSpPr>
        <p:spPr>
          <a:xfrm>
            <a:off x="360125" y="6002270"/>
            <a:ext cx="8142037" cy="369332"/>
          </a:xfrm>
          <a:prstGeom prst="rect">
            <a:avLst/>
          </a:prstGeom>
          <a:solidFill>
            <a:srgbClr val="00FF00"/>
          </a:solidFill>
          <a:ln w="38100">
            <a:solidFill>
              <a:schemeClr val="tx1"/>
            </a:solidFill>
          </a:ln>
        </p:spPr>
        <p:txBody>
          <a:bodyPr wrap="none" rtlCol="0">
            <a:spAutoFit/>
          </a:bodyPr>
          <a:lstStyle/>
          <a:p>
            <a:r>
              <a:rPr lang="en-US" b="1" dirty="0" smtClean="0"/>
              <a:t>Federal Register August 24, 1998 Volume 63, Number 163 p 45155-45161</a:t>
            </a:r>
            <a:endParaRPr lang="en-US" b="1" dirty="0"/>
          </a:p>
        </p:txBody>
      </p:sp>
      <p:sp>
        <p:nvSpPr>
          <p:cNvPr id="3" name="TextBox 2"/>
          <p:cNvSpPr txBox="1"/>
          <p:nvPr/>
        </p:nvSpPr>
        <p:spPr>
          <a:xfrm>
            <a:off x="7696200" y="228600"/>
            <a:ext cx="915635" cy="523220"/>
          </a:xfrm>
          <a:prstGeom prst="rect">
            <a:avLst/>
          </a:prstGeom>
          <a:solidFill>
            <a:srgbClr val="FFFF00"/>
          </a:solidFill>
          <a:ln w="38100">
            <a:solidFill>
              <a:schemeClr val="tx1"/>
            </a:solidFill>
          </a:ln>
        </p:spPr>
        <p:txBody>
          <a:bodyPr wrap="none" rtlCol="0">
            <a:spAutoFit/>
          </a:bodyPr>
          <a:lstStyle/>
          <a:p>
            <a:r>
              <a:rPr lang="en-US" sz="2800" b="1" dirty="0" smtClean="0"/>
              <a:t>1998</a:t>
            </a:r>
            <a:endParaRPr lang="en-US" sz="2800" b="1" dirty="0"/>
          </a:p>
        </p:txBody>
      </p:sp>
    </p:spTree>
    <p:extLst>
      <p:ext uri="{BB962C8B-B14F-4D97-AF65-F5344CB8AC3E}">
        <p14:creationId xmlns:p14="http://schemas.microsoft.com/office/powerpoint/2010/main" val="1817087711"/>
      </p:ext>
    </p:extLst>
  </p:cSld>
  <p:clrMapOvr>
    <a:masterClrMapping/>
  </p:clrMapOvr>
  <mc:AlternateContent xmlns:mc="http://schemas.openxmlformats.org/markup-compatibility/2006" xmlns:p14="http://schemas.microsoft.com/office/powerpoint/2010/main">
    <mc:Choice Requires="p14">
      <p:transition spd="slow" p14:dur="2000" advTm="15728"/>
    </mc:Choice>
    <mc:Fallback xmlns="">
      <p:transition spd="slow" advTm="15728"/>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1" y="1905000"/>
            <a:ext cx="6903107" cy="3108543"/>
          </a:xfrm>
          <a:prstGeom prst="rect">
            <a:avLst/>
          </a:prstGeom>
          <a:noFill/>
        </p:spPr>
        <p:txBody>
          <a:bodyPr wrap="none" rtlCol="0">
            <a:spAutoFit/>
          </a:bodyPr>
          <a:lstStyle/>
          <a:p>
            <a:pPr algn="ctr"/>
            <a:r>
              <a:rPr lang="en-US" sz="2800" b="1" dirty="0" smtClean="0"/>
              <a:t>The state of Ohio doesn’t want to be left out.</a:t>
            </a:r>
          </a:p>
          <a:p>
            <a:pPr algn="ctr"/>
            <a:r>
              <a:rPr lang="en-US" sz="2800" b="1" dirty="0" smtClean="0"/>
              <a:t>In 2013 a central planning role was given to</a:t>
            </a:r>
          </a:p>
          <a:p>
            <a:pPr algn="ctr"/>
            <a:r>
              <a:rPr lang="en-US" sz="2800" b="1" dirty="0" smtClean="0"/>
              <a:t>The Ohio Lake Erie Commission.</a:t>
            </a:r>
          </a:p>
          <a:p>
            <a:pPr algn="ctr"/>
            <a:r>
              <a:rPr lang="en-US" sz="2800" b="1" dirty="0" smtClean="0"/>
              <a:t> </a:t>
            </a:r>
          </a:p>
          <a:p>
            <a:pPr algn="ctr"/>
            <a:r>
              <a:rPr lang="en-US" sz="2800" b="1" dirty="0" smtClean="0"/>
              <a:t>They have the authority to recommend</a:t>
            </a:r>
          </a:p>
          <a:p>
            <a:pPr algn="ctr"/>
            <a:r>
              <a:rPr lang="en-US" sz="2800" b="1" dirty="0" smtClean="0"/>
              <a:t>model zoning ordinances, regulations</a:t>
            </a:r>
          </a:p>
          <a:p>
            <a:pPr algn="ctr"/>
            <a:r>
              <a:rPr lang="en-US" sz="2800" b="1" dirty="0" smtClean="0"/>
              <a:t>and guidance documents</a:t>
            </a:r>
            <a:endParaRPr lang="en-US" sz="2800" b="1" dirty="0"/>
          </a:p>
        </p:txBody>
      </p:sp>
    </p:spTree>
    <p:extLst>
      <p:ext uri="{BB962C8B-B14F-4D97-AF65-F5344CB8AC3E}">
        <p14:creationId xmlns:p14="http://schemas.microsoft.com/office/powerpoint/2010/main" val="1548751573"/>
      </p:ext>
    </p:extLst>
  </p:cSld>
  <p:clrMapOvr>
    <a:masterClrMapping/>
  </p:clrMapOvr>
  <mc:AlternateContent xmlns:mc="http://schemas.openxmlformats.org/markup-compatibility/2006" xmlns:p14="http://schemas.microsoft.com/office/powerpoint/2010/main">
    <mc:Choice Requires="p14">
      <p:transition spd="slow" p14:dur="2000" advTm="11123"/>
    </mc:Choice>
    <mc:Fallback xmlns="">
      <p:transition spd="slow" advTm="11123"/>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balancedgrowth.ohio.gov/Portals/0/BG%20Documents/Fact%20Sheets%202012/BG%20General%20Fac - Windows Internet Explorer"/>
          <p:cNvPicPr>
            <a:picLocks noChangeAspect="1"/>
          </p:cNvPicPr>
          <p:nvPr/>
        </p:nvPicPr>
        <p:blipFill rotWithShape="1">
          <a:blip r:embed="rId2" cstate="print">
            <a:extLst>
              <a:ext uri="{28A0092B-C50C-407E-A947-70E740481C1C}">
                <a14:useLocalDpi xmlns:a14="http://schemas.microsoft.com/office/drawing/2010/main" val="0"/>
              </a:ext>
            </a:extLst>
          </a:blip>
          <a:srcRect l="30979" t="19947" r="32421" b="75679"/>
          <a:stretch/>
        </p:blipFill>
        <p:spPr>
          <a:xfrm>
            <a:off x="205154" y="450646"/>
            <a:ext cx="4800600" cy="482301"/>
          </a:xfrm>
          <a:prstGeom prst="rect">
            <a:avLst/>
          </a:prstGeom>
        </p:spPr>
      </p:pic>
      <p:sp>
        <p:nvSpPr>
          <p:cNvPr id="3" name="TextBox 2"/>
          <p:cNvSpPr txBox="1"/>
          <p:nvPr/>
        </p:nvSpPr>
        <p:spPr>
          <a:xfrm>
            <a:off x="143435" y="1498378"/>
            <a:ext cx="8382000" cy="2677656"/>
          </a:xfrm>
          <a:prstGeom prst="rect">
            <a:avLst/>
          </a:prstGeom>
          <a:noFill/>
        </p:spPr>
        <p:txBody>
          <a:bodyPr wrap="square" rtlCol="0">
            <a:spAutoFit/>
          </a:bodyPr>
          <a:lstStyle/>
          <a:p>
            <a:r>
              <a:rPr lang="en-US" sz="2800" b="1" dirty="0" smtClean="0"/>
              <a:t>In </a:t>
            </a:r>
            <a:r>
              <a:rPr lang="en-US" sz="2800" b="1" dirty="0"/>
              <a:t>the Ohio </a:t>
            </a:r>
            <a:r>
              <a:rPr lang="en-US" sz="2800" b="1" dirty="0" smtClean="0"/>
              <a:t>Balanced Growth </a:t>
            </a:r>
            <a:r>
              <a:rPr lang="en-US" sz="2800" b="1" dirty="0"/>
              <a:t>Program, </a:t>
            </a:r>
            <a:r>
              <a:rPr lang="en-US" sz="2800" b="1" dirty="0" smtClean="0">
                <a:solidFill>
                  <a:srgbClr val="FF0000"/>
                </a:solidFill>
                <a:effectLst>
                  <a:outerShdw blurRad="38100" dist="38100" dir="2700000" algn="tl">
                    <a:srgbClr val="000000">
                      <a:alpha val="43137"/>
                    </a:srgbClr>
                  </a:outerShdw>
                </a:effectLst>
              </a:rPr>
              <a:t>watersheds are </a:t>
            </a:r>
            <a:r>
              <a:rPr lang="en-US" sz="2800" b="1" dirty="0">
                <a:solidFill>
                  <a:srgbClr val="FF0000"/>
                </a:solidFill>
                <a:effectLst>
                  <a:outerShdw blurRad="38100" dist="38100" dir="2700000" algn="tl">
                    <a:srgbClr val="000000">
                      <a:alpha val="43137"/>
                    </a:srgbClr>
                  </a:outerShdw>
                </a:effectLst>
              </a:rPr>
              <a:t>the key </a:t>
            </a:r>
            <a:r>
              <a:rPr lang="en-US" sz="2800" b="1" dirty="0" smtClean="0">
                <a:solidFill>
                  <a:srgbClr val="FF0000"/>
                </a:solidFill>
                <a:effectLst>
                  <a:outerShdw blurRad="38100" dist="38100" dir="2700000" algn="tl">
                    <a:srgbClr val="000000">
                      <a:alpha val="43137"/>
                    </a:srgbClr>
                  </a:outerShdw>
                </a:effectLst>
              </a:rPr>
              <a:t>organizing feature </a:t>
            </a:r>
            <a:r>
              <a:rPr lang="en-US" sz="2800" b="1" dirty="0">
                <a:solidFill>
                  <a:srgbClr val="FF0000"/>
                </a:solidFill>
                <a:effectLst>
                  <a:outerShdw blurRad="38100" dist="38100" dir="2700000" algn="tl">
                    <a:srgbClr val="000000">
                      <a:alpha val="43137"/>
                    </a:srgbClr>
                  </a:outerShdw>
                </a:effectLst>
              </a:rPr>
              <a:t>for land </a:t>
            </a:r>
            <a:r>
              <a:rPr lang="en-US" sz="2800" b="1" dirty="0" smtClean="0">
                <a:solidFill>
                  <a:srgbClr val="FF0000"/>
                </a:solidFill>
                <a:effectLst>
                  <a:outerShdw blurRad="38100" dist="38100" dir="2700000" algn="tl">
                    <a:srgbClr val="000000">
                      <a:alpha val="43137"/>
                    </a:srgbClr>
                  </a:outerShdw>
                </a:effectLst>
              </a:rPr>
              <a:t>use planning</a:t>
            </a:r>
            <a:r>
              <a:rPr lang="en-US" sz="2800" b="1" dirty="0"/>
              <a:t>. </a:t>
            </a:r>
            <a:r>
              <a:rPr lang="en-US" sz="2800" b="1" dirty="0" smtClean="0"/>
              <a:t>Collaboration across </a:t>
            </a:r>
            <a:r>
              <a:rPr lang="en-US" sz="2800" b="1" dirty="0"/>
              <a:t>the watershed </a:t>
            </a:r>
            <a:r>
              <a:rPr lang="en-US" sz="2800" b="1" dirty="0" smtClean="0"/>
              <a:t>allows coordinated</a:t>
            </a:r>
            <a:r>
              <a:rPr lang="en-US" sz="2800" b="1" dirty="0"/>
              <a:t>, </a:t>
            </a:r>
            <a:r>
              <a:rPr lang="en-US" sz="2800" b="1" dirty="0" smtClean="0"/>
              <a:t>regional decision-making about how </a:t>
            </a:r>
            <a:r>
              <a:rPr lang="en-US" sz="2800" b="1" dirty="0"/>
              <a:t>growth and </a:t>
            </a:r>
            <a:r>
              <a:rPr lang="en-US" sz="2800" b="1" dirty="0" smtClean="0"/>
              <a:t>conservation should </a:t>
            </a:r>
            <a:r>
              <a:rPr lang="en-US" sz="2800" b="1" dirty="0"/>
              <a:t>be </a:t>
            </a:r>
            <a:r>
              <a:rPr lang="en-US" sz="2800" b="1" dirty="0" smtClean="0"/>
              <a:t>promoted by </a:t>
            </a:r>
            <a:r>
              <a:rPr lang="en-US" sz="2800" b="1" dirty="0"/>
              <a:t>local and state </a:t>
            </a:r>
            <a:r>
              <a:rPr lang="en-US" sz="2800" b="1" dirty="0" smtClean="0"/>
              <a:t>policies and </a:t>
            </a:r>
            <a:r>
              <a:rPr lang="en-US" sz="2800" b="1" dirty="0"/>
              <a:t>investments.</a:t>
            </a:r>
          </a:p>
        </p:txBody>
      </p:sp>
      <p:sp>
        <p:nvSpPr>
          <p:cNvPr id="4" name="TextBox 3"/>
          <p:cNvSpPr txBox="1"/>
          <p:nvPr/>
        </p:nvSpPr>
        <p:spPr>
          <a:xfrm>
            <a:off x="26377" y="4180344"/>
            <a:ext cx="8991600" cy="2677656"/>
          </a:xfrm>
          <a:prstGeom prst="rect">
            <a:avLst/>
          </a:prstGeom>
          <a:noFill/>
        </p:spPr>
        <p:txBody>
          <a:bodyPr wrap="square" rtlCol="0">
            <a:spAutoFit/>
          </a:bodyPr>
          <a:lstStyle/>
          <a:p>
            <a:r>
              <a:rPr lang="en-US" sz="2800" b="1" dirty="0"/>
              <a:t>The Ohio </a:t>
            </a:r>
            <a:r>
              <a:rPr lang="en-US" sz="2800" b="1" dirty="0" smtClean="0"/>
              <a:t>Balanced Growth </a:t>
            </a:r>
            <a:r>
              <a:rPr lang="en-US" sz="2800" b="1" dirty="0"/>
              <a:t>Program </a:t>
            </a:r>
            <a:r>
              <a:rPr lang="en-US" sz="2800" b="1" dirty="0" smtClean="0"/>
              <a:t>supplies information </a:t>
            </a:r>
            <a:r>
              <a:rPr lang="en-US" sz="2800" b="1" dirty="0"/>
              <a:t>on </a:t>
            </a:r>
            <a:r>
              <a:rPr lang="en-US" sz="2800" b="1" dirty="0">
                <a:solidFill>
                  <a:srgbClr val="FF0000"/>
                </a:solidFill>
                <a:effectLst>
                  <a:outerShdw blurRad="38100" dist="38100" dir="2700000" algn="tl">
                    <a:srgbClr val="000000">
                      <a:alpha val="43137"/>
                    </a:srgbClr>
                  </a:outerShdw>
                </a:effectLst>
              </a:rPr>
              <a:t>best </a:t>
            </a:r>
            <a:r>
              <a:rPr lang="en-US" sz="2800" b="1" dirty="0" smtClean="0">
                <a:solidFill>
                  <a:srgbClr val="FF0000"/>
                </a:solidFill>
                <a:effectLst>
                  <a:outerShdw blurRad="38100" dist="38100" dir="2700000" algn="tl">
                    <a:srgbClr val="000000">
                      <a:alpha val="43137"/>
                    </a:srgbClr>
                  </a:outerShdw>
                </a:effectLst>
              </a:rPr>
              <a:t>local land </a:t>
            </a:r>
            <a:r>
              <a:rPr lang="en-US" sz="2800" b="1" dirty="0">
                <a:solidFill>
                  <a:srgbClr val="FF0000"/>
                </a:solidFill>
                <a:effectLst>
                  <a:outerShdw blurRad="38100" dist="38100" dir="2700000" algn="tl">
                    <a:srgbClr val="000000">
                      <a:alpha val="43137"/>
                    </a:srgbClr>
                  </a:outerShdw>
                </a:effectLst>
              </a:rPr>
              <a:t>use practices </a:t>
            </a:r>
            <a:r>
              <a:rPr lang="en-US" sz="2800" b="1" dirty="0"/>
              <a:t>for </a:t>
            </a:r>
            <a:r>
              <a:rPr lang="en-US" sz="2800" b="1" dirty="0" smtClean="0"/>
              <a:t>minimizing development and redevelopment impacts on </a:t>
            </a:r>
            <a:r>
              <a:rPr lang="en-US" sz="2800" b="1" dirty="0"/>
              <a:t>water quality. </a:t>
            </a:r>
            <a:r>
              <a:rPr lang="en-US" sz="2800" b="1" dirty="0" smtClean="0"/>
              <a:t>This includes </a:t>
            </a:r>
            <a:r>
              <a:rPr lang="en-US" sz="2800" b="1" dirty="0">
                <a:solidFill>
                  <a:srgbClr val="FF0000"/>
                </a:solidFill>
                <a:effectLst>
                  <a:outerShdw blurRad="38100" dist="38100" dir="2700000" algn="tl">
                    <a:srgbClr val="000000">
                      <a:alpha val="43137"/>
                    </a:srgbClr>
                  </a:outerShdw>
                </a:effectLst>
              </a:rPr>
              <a:t>model zoning </a:t>
            </a:r>
            <a:r>
              <a:rPr lang="en-US" sz="2800" b="1" dirty="0" smtClean="0">
                <a:solidFill>
                  <a:srgbClr val="FF0000"/>
                </a:solidFill>
                <a:effectLst>
                  <a:outerShdw blurRad="38100" dist="38100" dir="2700000" algn="tl">
                    <a:srgbClr val="000000">
                      <a:alpha val="43137"/>
                    </a:srgbClr>
                  </a:outerShdw>
                </a:effectLst>
              </a:rPr>
              <a:t>ordinances and </a:t>
            </a:r>
            <a:r>
              <a:rPr lang="en-US" sz="2800" b="1" dirty="0">
                <a:solidFill>
                  <a:srgbClr val="FF0000"/>
                </a:solidFill>
                <a:effectLst>
                  <a:outerShdw blurRad="38100" dist="38100" dir="2700000" algn="tl">
                    <a:srgbClr val="000000">
                      <a:alpha val="43137"/>
                    </a:srgbClr>
                  </a:outerShdw>
                </a:effectLst>
              </a:rPr>
              <a:t>resolutions</a:t>
            </a:r>
            <a:r>
              <a:rPr lang="en-US" sz="2800" b="1" dirty="0" smtClean="0"/>
              <a:t>, guidance </a:t>
            </a:r>
            <a:r>
              <a:rPr lang="en-US" sz="2800" b="1" dirty="0"/>
              <a:t>documents, </a:t>
            </a:r>
            <a:r>
              <a:rPr lang="en-US" sz="2800" b="1" dirty="0" smtClean="0"/>
              <a:t>and training </a:t>
            </a:r>
            <a:r>
              <a:rPr lang="en-US" sz="2800" b="1" dirty="0"/>
              <a:t>opportunities </a:t>
            </a:r>
            <a:r>
              <a:rPr lang="en-US" sz="2800" b="1" dirty="0" smtClean="0"/>
              <a:t>for local   			     government elected officials </a:t>
            </a:r>
            <a:r>
              <a:rPr lang="en-US" sz="2800" b="1" dirty="0"/>
              <a:t>and staff.</a:t>
            </a:r>
          </a:p>
        </p:txBody>
      </p:sp>
      <p:sp>
        <p:nvSpPr>
          <p:cNvPr id="5" name="TextBox 4"/>
          <p:cNvSpPr txBox="1"/>
          <p:nvPr/>
        </p:nvSpPr>
        <p:spPr>
          <a:xfrm>
            <a:off x="23446" y="6400800"/>
            <a:ext cx="3130409" cy="369332"/>
          </a:xfrm>
          <a:prstGeom prst="rect">
            <a:avLst/>
          </a:prstGeom>
          <a:solidFill>
            <a:srgbClr val="00FF00"/>
          </a:solidFill>
          <a:ln w="38100">
            <a:solidFill>
              <a:schemeClr val="tx1"/>
            </a:solidFill>
          </a:ln>
        </p:spPr>
        <p:txBody>
          <a:bodyPr wrap="none" rtlCol="0">
            <a:spAutoFit/>
          </a:bodyPr>
          <a:lstStyle/>
          <a:p>
            <a:r>
              <a:rPr lang="en-US" b="1" dirty="0" smtClean="0"/>
              <a:t>www.balancedgrowthohio.gov</a:t>
            </a:r>
            <a:endParaRPr lang="en-US" dirty="0"/>
          </a:p>
        </p:txBody>
      </p:sp>
      <p:pic>
        <p:nvPicPr>
          <p:cNvPr id="6" name="Picture 5" descr="http://www.balancedgrowth.ohio.gov/Portals/0/BG%20Documents/BLLUP%20Final%20Public%20Review%201 - Windows Internet Explorer"/>
          <p:cNvPicPr>
            <a:picLocks noChangeAspect="1"/>
          </p:cNvPicPr>
          <p:nvPr/>
        </p:nvPicPr>
        <p:blipFill rotWithShape="1">
          <a:blip r:embed="rId3" cstate="print">
            <a:extLst>
              <a:ext uri="{28A0092B-C50C-407E-A947-70E740481C1C}">
                <a14:useLocalDpi xmlns:a14="http://schemas.microsoft.com/office/drawing/2010/main" val="0"/>
              </a:ext>
            </a:extLst>
          </a:blip>
          <a:srcRect l="30826" t="16845" r="32018" b="43054"/>
          <a:stretch/>
        </p:blipFill>
        <p:spPr>
          <a:xfrm>
            <a:off x="5257800" y="76200"/>
            <a:ext cx="2357920" cy="1554480"/>
          </a:xfrm>
          <a:prstGeom prst="rect">
            <a:avLst/>
          </a:prstGeom>
        </p:spPr>
      </p:pic>
      <p:sp>
        <p:nvSpPr>
          <p:cNvPr id="7" name="TextBox 6"/>
          <p:cNvSpPr txBox="1"/>
          <p:nvPr/>
        </p:nvSpPr>
        <p:spPr>
          <a:xfrm>
            <a:off x="7924800" y="399410"/>
            <a:ext cx="1018227" cy="584775"/>
          </a:xfrm>
          <a:prstGeom prst="rect">
            <a:avLst/>
          </a:prstGeom>
          <a:solidFill>
            <a:srgbClr val="00FF00"/>
          </a:solidFill>
          <a:ln w="38100">
            <a:solidFill>
              <a:schemeClr val="tx1"/>
            </a:solidFill>
          </a:ln>
        </p:spPr>
        <p:txBody>
          <a:bodyPr wrap="none" rtlCol="0">
            <a:spAutoFit/>
          </a:bodyPr>
          <a:lstStyle/>
          <a:p>
            <a:r>
              <a:rPr lang="en-US" sz="3200" b="1" dirty="0" smtClean="0"/>
              <a:t>2013</a:t>
            </a:r>
            <a:endParaRPr lang="en-US" sz="3200" b="1" dirty="0"/>
          </a:p>
        </p:txBody>
      </p:sp>
    </p:spTree>
    <p:extLst>
      <p:ext uri="{BB962C8B-B14F-4D97-AF65-F5344CB8AC3E}">
        <p14:creationId xmlns:p14="http://schemas.microsoft.com/office/powerpoint/2010/main" val="2789839062"/>
      </p:ext>
    </p:extLst>
  </p:cSld>
  <p:clrMapOvr>
    <a:masterClrMapping/>
  </p:clrMapOvr>
  <mc:AlternateContent xmlns:mc="http://schemas.openxmlformats.org/markup-compatibility/2006" xmlns:p14="http://schemas.microsoft.com/office/powerpoint/2010/main">
    <mc:Choice Requires="p14">
      <p:transition spd="slow" p14:dur="2000" advTm="21340"/>
    </mc:Choice>
    <mc:Fallback xmlns="">
      <p:transition spd="slow" advTm="2134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139663"/>
            <a:ext cx="3878369" cy="523220"/>
          </a:xfrm>
          <a:prstGeom prst="rect">
            <a:avLst/>
          </a:prstGeom>
          <a:noFill/>
        </p:spPr>
        <p:txBody>
          <a:bodyPr wrap="none" rtlCol="0">
            <a:spAutoFit/>
          </a:bodyPr>
          <a:lstStyle/>
          <a:p>
            <a:r>
              <a:rPr lang="en-US" sz="2800" b="1" u="sng" dirty="0" smtClean="0"/>
              <a:t>Best Local Land Practices</a:t>
            </a:r>
            <a:endParaRPr lang="en-US" sz="2800" b="1" u="sng" dirty="0"/>
          </a:p>
        </p:txBody>
      </p:sp>
      <p:graphicFrame>
        <p:nvGraphicFramePr>
          <p:cNvPr id="4" name="Table 3"/>
          <p:cNvGraphicFramePr>
            <a:graphicFrameLocks noGrp="1"/>
          </p:cNvGraphicFramePr>
          <p:nvPr>
            <p:extLst>
              <p:ext uri="{D42A27DB-BD31-4B8C-83A1-F6EECF244321}">
                <p14:modId xmlns:p14="http://schemas.microsoft.com/office/powerpoint/2010/main" val="1564676157"/>
              </p:ext>
            </p:extLst>
          </p:nvPr>
        </p:nvGraphicFramePr>
        <p:xfrm>
          <a:off x="116988" y="1828800"/>
          <a:ext cx="8839200" cy="3657600"/>
        </p:xfrm>
        <a:graphic>
          <a:graphicData uri="http://schemas.openxmlformats.org/drawingml/2006/table">
            <a:tbl>
              <a:tblPr bandRow="1">
                <a:tableStyleId>{5C22544A-7EE6-4342-B048-85BDC9FD1C3A}</a:tableStyleId>
              </a:tblPr>
              <a:tblGrid>
                <a:gridCol w="4419600"/>
                <a:gridCol w="4419600"/>
              </a:tblGrid>
              <a:tr h="370840">
                <a:tc>
                  <a:txBody>
                    <a:bodyPr/>
                    <a:lstStyle/>
                    <a:p>
                      <a:r>
                        <a:rPr lang="en-US" sz="2400" b="1" dirty="0" smtClean="0"/>
                        <a:t>Comprehensive Planning</a:t>
                      </a:r>
                      <a:endParaRPr lang="en-US" sz="2400" b="1" dirty="0"/>
                    </a:p>
                  </a:txBody>
                  <a:tcPr/>
                </a:tc>
                <a:tc>
                  <a:txBody>
                    <a:bodyPr/>
                    <a:lstStyle/>
                    <a:p>
                      <a:r>
                        <a:rPr lang="en-US" sz="2400" b="1" dirty="0" smtClean="0"/>
                        <a:t>Tree &amp; Woodland Protection</a:t>
                      </a:r>
                      <a:endParaRPr lang="en-US" sz="2400" b="1" dirty="0"/>
                    </a:p>
                  </a:txBody>
                  <a:tcPr/>
                </a:tc>
              </a:tr>
              <a:tr h="370840">
                <a:tc>
                  <a:txBody>
                    <a:bodyPr/>
                    <a:lstStyle/>
                    <a:p>
                      <a:r>
                        <a:rPr lang="en-US" sz="2400" b="1" dirty="0" smtClean="0"/>
                        <a:t>Compact Development</a:t>
                      </a:r>
                      <a:endParaRPr lang="en-US" sz="2400" b="1" dirty="0"/>
                    </a:p>
                  </a:txBody>
                  <a:tcPr/>
                </a:tc>
                <a:tc>
                  <a:txBody>
                    <a:bodyPr/>
                    <a:lstStyle/>
                    <a:p>
                      <a:r>
                        <a:rPr lang="en-US" sz="2400" b="1" dirty="0" smtClean="0"/>
                        <a:t>Steep Slope Protection</a:t>
                      </a:r>
                      <a:endParaRPr lang="en-US" sz="2400" b="1" dirty="0"/>
                    </a:p>
                  </a:txBody>
                  <a:tcPr/>
                </a:tc>
              </a:tr>
              <a:tr h="370840">
                <a:tc>
                  <a:txBody>
                    <a:bodyPr/>
                    <a:lstStyle/>
                    <a:p>
                      <a:r>
                        <a:rPr lang="en-US" sz="2400" b="1" dirty="0" smtClean="0"/>
                        <a:t>Conservation Development</a:t>
                      </a:r>
                      <a:endParaRPr lang="en-US" sz="2400" b="1" dirty="0"/>
                    </a:p>
                  </a:txBody>
                  <a:tcPr/>
                </a:tc>
                <a:tc>
                  <a:txBody>
                    <a:bodyPr/>
                    <a:lstStyle/>
                    <a:p>
                      <a:r>
                        <a:rPr lang="en-US" sz="2400" b="1" dirty="0" smtClean="0"/>
                        <a:t>Agricultural Land Protection</a:t>
                      </a:r>
                      <a:endParaRPr lang="en-US" sz="2400" b="1" dirty="0"/>
                    </a:p>
                  </a:txBody>
                  <a:tcPr/>
                </a:tc>
              </a:tr>
              <a:tr h="370840">
                <a:tc>
                  <a:txBody>
                    <a:bodyPr/>
                    <a:lstStyle/>
                    <a:p>
                      <a:r>
                        <a:rPr lang="en-US" sz="2400" b="1" dirty="0" smtClean="0"/>
                        <a:t>Storm Water Management</a:t>
                      </a:r>
                      <a:endParaRPr lang="en-US" sz="2400" b="1" dirty="0"/>
                    </a:p>
                  </a:txBody>
                  <a:tcPr/>
                </a:tc>
                <a:tc>
                  <a:txBody>
                    <a:bodyPr/>
                    <a:lstStyle/>
                    <a:p>
                      <a:r>
                        <a:rPr lang="en-US" sz="2400" b="1" dirty="0" smtClean="0"/>
                        <a:t>Transfer of Development Rights</a:t>
                      </a:r>
                      <a:endParaRPr lang="en-US" sz="2400" b="1" dirty="0"/>
                    </a:p>
                  </a:txBody>
                  <a:tcPr/>
                </a:tc>
              </a:tr>
              <a:tr h="370840">
                <a:tc>
                  <a:txBody>
                    <a:bodyPr/>
                    <a:lstStyle/>
                    <a:p>
                      <a:r>
                        <a:rPr lang="en-US" sz="2400" b="1" dirty="0" smtClean="0"/>
                        <a:t>Stream, Floodplain, Wetland </a:t>
                      </a:r>
                      <a:r>
                        <a:rPr lang="en-US" sz="2400" b="1" dirty="0" err="1" smtClean="0"/>
                        <a:t>Mgt</a:t>
                      </a:r>
                      <a:endParaRPr lang="en-US" sz="2400" b="1" dirty="0"/>
                    </a:p>
                  </a:txBody>
                  <a:tcPr/>
                </a:tc>
                <a:tc>
                  <a:txBody>
                    <a:bodyPr/>
                    <a:lstStyle/>
                    <a:p>
                      <a:r>
                        <a:rPr lang="en-US" sz="2400" b="1" dirty="0" smtClean="0"/>
                        <a:t>Historic Protection</a:t>
                      </a:r>
                      <a:endParaRPr lang="en-US" sz="2400" b="1" dirty="0"/>
                    </a:p>
                  </a:txBody>
                  <a:tcPr/>
                </a:tc>
              </a:tr>
              <a:tr h="370840">
                <a:tc>
                  <a:txBody>
                    <a:bodyPr/>
                    <a:lstStyle/>
                    <a:p>
                      <a:r>
                        <a:rPr lang="en-US" sz="2400" b="1" dirty="0" smtClean="0"/>
                        <a:t>Source Water Protection</a:t>
                      </a:r>
                      <a:endParaRPr lang="en-US" sz="2400" b="1" dirty="0"/>
                    </a:p>
                  </a:txBody>
                  <a:tcPr/>
                </a:tc>
                <a:tc>
                  <a:txBody>
                    <a:bodyPr/>
                    <a:lstStyle/>
                    <a:p>
                      <a:r>
                        <a:rPr lang="en-US" sz="2400" b="1" dirty="0" smtClean="0"/>
                        <a:t>Scenic Protection</a:t>
                      </a:r>
                      <a:endParaRPr lang="en-US" sz="2400" b="1" dirty="0"/>
                    </a:p>
                  </a:txBody>
                  <a:tcPr/>
                </a:tc>
              </a:tr>
              <a:tr h="370840">
                <a:tc>
                  <a:txBody>
                    <a:bodyPr/>
                    <a:lstStyle/>
                    <a:p>
                      <a:r>
                        <a:rPr lang="en-US" sz="2400" b="1" dirty="0" smtClean="0"/>
                        <a:t>Natural Areas Management</a:t>
                      </a:r>
                      <a:endParaRPr lang="en-US" sz="2400" b="1" dirty="0"/>
                    </a:p>
                  </a:txBody>
                  <a:tcPr/>
                </a:tc>
                <a:tc>
                  <a:txBody>
                    <a:bodyPr/>
                    <a:lstStyle/>
                    <a:p>
                      <a:r>
                        <a:rPr lang="en-US" sz="2400" b="1" dirty="0" smtClean="0"/>
                        <a:t>Access Management</a:t>
                      </a:r>
                      <a:endParaRPr lang="en-US" sz="2400" b="1" dirty="0"/>
                    </a:p>
                  </a:txBody>
                  <a:tcPr/>
                </a:tc>
              </a:tr>
              <a:tr h="370840">
                <a:tc>
                  <a:txBody>
                    <a:bodyPr/>
                    <a:lstStyle/>
                    <a:p>
                      <a:r>
                        <a:rPr lang="en-US" sz="2400" b="1" dirty="0" smtClean="0"/>
                        <a:t>Brownfields Redevelopment</a:t>
                      </a:r>
                      <a:endParaRPr lang="en-US" sz="2400" b="1" dirty="0"/>
                    </a:p>
                  </a:txBody>
                  <a:tcPr/>
                </a:tc>
                <a:tc>
                  <a:txBody>
                    <a:bodyPr/>
                    <a:lstStyle/>
                    <a:p>
                      <a:endParaRPr lang="en-US" sz="2400" b="1" dirty="0"/>
                    </a:p>
                  </a:txBody>
                  <a:tcPr/>
                </a:tc>
              </a:tr>
            </a:tbl>
          </a:graphicData>
        </a:graphic>
      </p:graphicFrame>
      <p:sp>
        <p:nvSpPr>
          <p:cNvPr id="5" name="TextBox 4"/>
          <p:cNvSpPr txBox="1"/>
          <p:nvPr/>
        </p:nvSpPr>
        <p:spPr>
          <a:xfrm>
            <a:off x="2267768" y="662883"/>
            <a:ext cx="4372031" cy="523220"/>
          </a:xfrm>
          <a:prstGeom prst="rect">
            <a:avLst/>
          </a:prstGeom>
          <a:noFill/>
        </p:spPr>
        <p:txBody>
          <a:bodyPr wrap="none" rtlCol="0">
            <a:spAutoFit/>
          </a:bodyPr>
          <a:lstStyle/>
          <a:p>
            <a:r>
              <a:rPr lang="en-US" sz="2800" b="1" dirty="0" smtClean="0"/>
              <a:t>“Voluntary incentive based”</a:t>
            </a:r>
            <a:endParaRPr lang="en-US" sz="2800" b="1" dirty="0"/>
          </a:p>
        </p:txBody>
      </p:sp>
      <p:sp>
        <p:nvSpPr>
          <p:cNvPr id="6" name="TextBox 5"/>
          <p:cNvSpPr txBox="1"/>
          <p:nvPr/>
        </p:nvSpPr>
        <p:spPr>
          <a:xfrm>
            <a:off x="116988" y="1186190"/>
            <a:ext cx="6522811" cy="523220"/>
          </a:xfrm>
          <a:prstGeom prst="rect">
            <a:avLst/>
          </a:prstGeom>
          <a:noFill/>
        </p:spPr>
        <p:txBody>
          <a:bodyPr wrap="none" rtlCol="0">
            <a:spAutoFit/>
          </a:bodyPr>
          <a:lstStyle/>
          <a:p>
            <a:r>
              <a:rPr lang="en-US" sz="2800" b="1" dirty="0" smtClean="0"/>
              <a:t>Includes sample regulations and codes for:</a:t>
            </a:r>
            <a:endParaRPr lang="en-US" sz="2800" b="1" dirty="0"/>
          </a:p>
        </p:txBody>
      </p:sp>
      <p:sp>
        <p:nvSpPr>
          <p:cNvPr id="7" name="TextBox 6"/>
          <p:cNvSpPr txBox="1"/>
          <p:nvPr/>
        </p:nvSpPr>
        <p:spPr>
          <a:xfrm>
            <a:off x="221608" y="5849034"/>
            <a:ext cx="8458201" cy="646331"/>
          </a:xfrm>
          <a:prstGeom prst="rect">
            <a:avLst/>
          </a:prstGeom>
          <a:solidFill>
            <a:srgbClr val="00FF00"/>
          </a:solidFill>
          <a:ln w="38100">
            <a:solidFill>
              <a:schemeClr val="tx1"/>
            </a:solidFill>
          </a:ln>
        </p:spPr>
        <p:txBody>
          <a:bodyPr wrap="square" rtlCol="0">
            <a:spAutoFit/>
          </a:bodyPr>
          <a:lstStyle/>
          <a:p>
            <a:r>
              <a:rPr lang="en-US" b="1" dirty="0"/>
              <a:t>http://www.balancedgrowth.ohio.gov/BestLocalLandUsePractices</a:t>
            </a:r>
            <a:r>
              <a:rPr lang="en-US" b="1" dirty="0" smtClean="0"/>
              <a:t>/</a:t>
            </a:r>
          </a:p>
          <a:p>
            <a:r>
              <a:rPr lang="en-US" b="1" dirty="0" smtClean="0"/>
              <a:t>BestLocalLandUsePractices2012.aspx</a:t>
            </a:r>
            <a:endParaRPr lang="en-US" b="1" dirty="0"/>
          </a:p>
        </p:txBody>
      </p:sp>
    </p:spTree>
    <p:extLst>
      <p:ext uri="{BB962C8B-B14F-4D97-AF65-F5344CB8AC3E}">
        <p14:creationId xmlns:p14="http://schemas.microsoft.com/office/powerpoint/2010/main" val="1524276986"/>
      </p:ext>
    </p:extLst>
  </p:cSld>
  <p:clrMapOvr>
    <a:masterClrMapping/>
  </p:clrMapOvr>
  <mc:AlternateContent xmlns:mc="http://schemas.openxmlformats.org/markup-compatibility/2006" xmlns:p14="http://schemas.microsoft.com/office/powerpoint/2010/main">
    <mc:Choice Requires="p14">
      <p:transition spd="slow" p14:dur="2000" advTm="15659"/>
    </mc:Choice>
    <mc:Fallback xmlns="">
      <p:transition spd="slow" advTm="15659"/>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5277" y="762000"/>
            <a:ext cx="6503960" cy="4832092"/>
          </a:xfrm>
          <a:prstGeom prst="rect">
            <a:avLst/>
          </a:prstGeom>
          <a:noFill/>
        </p:spPr>
        <p:txBody>
          <a:bodyPr wrap="none" rtlCol="0">
            <a:spAutoFit/>
          </a:bodyPr>
          <a:lstStyle/>
          <a:p>
            <a:pPr algn="ctr"/>
            <a:r>
              <a:rPr lang="en-US" sz="2800" b="1" dirty="0" smtClean="0"/>
              <a:t>In 2009 the Partnership for </a:t>
            </a:r>
          </a:p>
          <a:p>
            <a:pPr algn="ctr"/>
            <a:r>
              <a:rPr lang="en-US" sz="2800" b="1" dirty="0" smtClean="0"/>
              <a:t>Sustainable Communities was established.</a:t>
            </a:r>
          </a:p>
          <a:p>
            <a:pPr algn="ctr"/>
            <a:r>
              <a:rPr lang="en-US" sz="2800" b="1" dirty="0" smtClean="0"/>
              <a:t>Funding was made available</a:t>
            </a:r>
          </a:p>
          <a:p>
            <a:pPr algn="ctr"/>
            <a:r>
              <a:rPr lang="en-US" sz="2800" b="1" dirty="0" smtClean="0"/>
              <a:t>through HUD, EPA &amp; DOT.</a:t>
            </a:r>
          </a:p>
          <a:p>
            <a:pPr algn="ctr"/>
            <a:endParaRPr lang="en-US" sz="2800" b="1" dirty="0"/>
          </a:p>
          <a:p>
            <a:pPr algn="ctr"/>
            <a:r>
              <a:rPr lang="en-US" sz="2800" b="1" dirty="0" smtClean="0"/>
              <a:t>Grants were awarded to encourage</a:t>
            </a:r>
          </a:p>
          <a:p>
            <a:pPr algn="ctr"/>
            <a:r>
              <a:rPr lang="en-US" sz="2800" b="1" dirty="0" smtClean="0"/>
              <a:t>implementation of regionalism and</a:t>
            </a:r>
          </a:p>
          <a:p>
            <a:pPr algn="ctr"/>
            <a:r>
              <a:rPr lang="en-US" sz="2800" b="1" dirty="0" smtClean="0"/>
              <a:t>promote regulations regarding</a:t>
            </a:r>
          </a:p>
          <a:p>
            <a:pPr algn="ctr"/>
            <a:r>
              <a:rPr lang="en-US" sz="2800" b="1" dirty="0" smtClean="0"/>
              <a:t>housing, land use, air &amp; water quality,</a:t>
            </a:r>
          </a:p>
          <a:p>
            <a:pPr algn="ctr"/>
            <a:r>
              <a:rPr lang="en-US" sz="2800" b="1" dirty="0" smtClean="0"/>
              <a:t>transportation, the environment </a:t>
            </a:r>
          </a:p>
          <a:p>
            <a:pPr algn="ctr"/>
            <a:r>
              <a:rPr lang="en-US" sz="2800" b="1" dirty="0" smtClean="0"/>
              <a:t>and much more. </a:t>
            </a:r>
            <a:endParaRPr lang="en-US" sz="2800" b="1" dirty="0"/>
          </a:p>
        </p:txBody>
      </p:sp>
    </p:spTree>
    <p:extLst>
      <p:ext uri="{BB962C8B-B14F-4D97-AF65-F5344CB8AC3E}">
        <p14:creationId xmlns:p14="http://schemas.microsoft.com/office/powerpoint/2010/main" val="3068954542"/>
      </p:ext>
    </p:extLst>
  </p:cSld>
  <p:clrMapOvr>
    <a:masterClrMapping/>
  </p:clrMapOvr>
  <mc:AlternateContent xmlns:mc="http://schemas.openxmlformats.org/markup-compatibility/2006" xmlns:p14="http://schemas.microsoft.com/office/powerpoint/2010/main">
    <mc:Choice Requires="p14">
      <p:transition spd="slow" p14:dur="2000" advTm="11185"/>
    </mc:Choice>
    <mc:Fallback xmlns="">
      <p:transition spd="slow" advTm="11185"/>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98938" y="762000"/>
            <a:ext cx="8229600" cy="1143000"/>
          </a:xfrm>
        </p:spPr>
        <p:txBody>
          <a:bodyPr>
            <a:normAutofit fontScale="90000"/>
          </a:bodyPr>
          <a:lstStyle/>
          <a:p>
            <a:r>
              <a:rPr lang="en-US" sz="4000" b="1" dirty="0" smtClean="0"/>
              <a:t>Define the </a:t>
            </a:r>
            <a:r>
              <a:rPr lang="en-US" sz="4000" b="1" dirty="0"/>
              <a:t>takeover of </a:t>
            </a:r>
            <a:r>
              <a:rPr lang="en-US" sz="4000" b="1" dirty="0" smtClean="0"/>
              <a:t/>
            </a:r>
            <a:br>
              <a:rPr lang="en-US" sz="4000" b="1" dirty="0" smtClean="0"/>
            </a:br>
            <a:r>
              <a:rPr lang="en-US" sz="4000" b="1" dirty="0" smtClean="0"/>
              <a:t>Private </a:t>
            </a:r>
            <a:r>
              <a:rPr lang="en-US" sz="4000" b="1" dirty="0"/>
              <a:t>Property Rights</a:t>
            </a:r>
          </a:p>
        </p:txBody>
      </p:sp>
      <p:pic>
        <p:nvPicPr>
          <p:cNvPr id="3075" name="Picture 3" descr="flat,550x550,075,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3456111"/>
            <a:ext cx="760412" cy="762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4157912626_6aef29b629_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245" y="3200400"/>
            <a:ext cx="990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5621458094_a689242c9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341617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8233873886_e23df4344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61276" y="426317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376718891_1c9b6f23fd_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0137" y="2912268"/>
            <a:ext cx="881063" cy="88106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p,375x360,s,fffff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16615" y="3586162"/>
            <a:ext cx="990600" cy="97155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135px-Scrabble_letter_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08230" y="3615470"/>
            <a:ext cx="795338" cy="79533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4157151783_73e721eaa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02769" y="4263170"/>
            <a:ext cx="990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4157151783_73e721eaa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05000" y="41910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ANd9GcRmhdukWFdMxomY1QBObi9WWF0EVup4LdYxwwERN85whZOfoluc"/>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2130" y="4092269"/>
            <a:ext cx="804863" cy="804863"/>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5620892163_046d0268d5_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81337" y="3928147"/>
            <a:ext cx="804863" cy="804862"/>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4157927808_420b8a29ac_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50523" y="3504101"/>
            <a:ext cx="990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6933275853_ded5a8004c_z"/>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00800" y="4324533"/>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5621455998_d6e5541b42_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24238" y="4992932"/>
            <a:ext cx="1338262" cy="13382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9245" y="2912268"/>
            <a:ext cx="9024755" cy="36409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4330372"/>
      </p:ext>
    </p:extLst>
  </p:cSld>
  <p:clrMapOvr>
    <a:masterClrMapping/>
  </p:clrMapOvr>
  <mc:AlternateContent xmlns:mc="http://schemas.openxmlformats.org/markup-compatibility/2006" xmlns:p14="http://schemas.microsoft.com/office/powerpoint/2010/main">
    <mc:Choice Requires="p14">
      <p:transition spd="slow" p14:dur="2500" advTm="6967">
        <p:checker/>
      </p:transition>
    </mc:Choice>
    <mc:Fallback xmlns="">
      <p:transition spd="slow" advTm="6967">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84"/>
                                        </p:tgtEl>
                                        <p:attrNameLst>
                                          <p:attrName>style.visibility</p:attrName>
                                        </p:attrNameLst>
                                      </p:cBhvr>
                                      <p:to>
                                        <p:strVal val="visible"/>
                                      </p:to>
                                    </p:set>
                                    <p:anim calcmode="lin" valueType="num">
                                      <p:cBhvr additive="base">
                                        <p:cTn id="13" dur="500" fill="hold"/>
                                        <p:tgtEl>
                                          <p:spTgt spid="3084"/>
                                        </p:tgtEl>
                                        <p:attrNameLst>
                                          <p:attrName>ppt_x</p:attrName>
                                        </p:attrNameLst>
                                      </p:cBhvr>
                                      <p:tavLst>
                                        <p:tav tm="0">
                                          <p:val>
                                            <p:strVal val="#ppt_x"/>
                                          </p:val>
                                        </p:tav>
                                        <p:tav tm="100000">
                                          <p:val>
                                            <p:strVal val="#ppt_x"/>
                                          </p:val>
                                        </p:tav>
                                      </p:tavLst>
                                    </p:anim>
                                    <p:anim calcmode="lin" valueType="num">
                                      <p:cBhvr additive="base">
                                        <p:cTn id="14" dur="500" fill="hold"/>
                                        <p:tgtEl>
                                          <p:spTgt spid="308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7"/>
                                        </p:tgtEl>
                                        <p:attrNameLst>
                                          <p:attrName>style.visibility</p:attrName>
                                        </p:attrNameLst>
                                      </p:cBhvr>
                                      <p:to>
                                        <p:strVal val="visible"/>
                                      </p:to>
                                    </p:set>
                                    <p:anim calcmode="lin" valueType="num">
                                      <p:cBhvr additive="base">
                                        <p:cTn id="19" dur="500" fill="hold"/>
                                        <p:tgtEl>
                                          <p:spTgt spid="3077"/>
                                        </p:tgtEl>
                                        <p:attrNameLst>
                                          <p:attrName>ppt_x</p:attrName>
                                        </p:attrNameLst>
                                      </p:cBhvr>
                                      <p:tavLst>
                                        <p:tav tm="0">
                                          <p:val>
                                            <p:strVal val="#ppt_x"/>
                                          </p:val>
                                        </p:tav>
                                        <p:tav tm="100000">
                                          <p:val>
                                            <p:strVal val="#ppt_x"/>
                                          </p:val>
                                        </p:tav>
                                      </p:tavLst>
                                    </p:anim>
                                    <p:anim calcmode="lin" valueType="num">
                                      <p:cBhvr additive="base">
                                        <p:cTn id="20"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83"/>
                                        </p:tgtEl>
                                        <p:attrNameLst>
                                          <p:attrName>style.visibility</p:attrName>
                                        </p:attrNameLst>
                                      </p:cBhvr>
                                      <p:to>
                                        <p:strVal val="visible"/>
                                      </p:to>
                                    </p:set>
                                    <p:anim calcmode="lin" valueType="num">
                                      <p:cBhvr additive="base">
                                        <p:cTn id="25" dur="500" fill="hold"/>
                                        <p:tgtEl>
                                          <p:spTgt spid="3083"/>
                                        </p:tgtEl>
                                        <p:attrNameLst>
                                          <p:attrName>ppt_x</p:attrName>
                                        </p:attrNameLst>
                                      </p:cBhvr>
                                      <p:tavLst>
                                        <p:tav tm="0">
                                          <p:val>
                                            <p:strVal val="#ppt_x"/>
                                          </p:val>
                                        </p:tav>
                                        <p:tav tm="100000">
                                          <p:val>
                                            <p:strVal val="#ppt_x"/>
                                          </p:val>
                                        </p:tav>
                                      </p:tavLst>
                                    </p:anim>
                                    <p:anim calcmode="lin" valueType="num">
                                      <p:cBhvr additive="base">
                                        <p:cTn id="26" dur="500" fill="hold"/>
                                        <p:tgtEl>
                                          <p:spTgt spid="308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5"/>
                                        </p:tgtEl>
                                        <p:attrNameLst>
                                          <p:attrName>style.visibility</p:attrName>
                                        </p:attrNameLst>
                                      </p:cBhvr>
                                      <p:to>
                                        <p:strVal val="visible"/>
                                      </p:to>
                                    </p:set>
                                    <p:anim calcmode="lin" valueType="num">
                                      <p:cBhvr additive="base">
                                        <p:cTn id="31" dur="500" fill="hold"/>
                                        <p:tgtEl>
                                          <p:spTgt spid="3075"/>
                                        </p:tgtEl>
                                        <p:attrNameLst>
                                          <p:attrName>ppt_x</p:attrName>
                                        </p:attrNameLst>
                                      </p:cBhvr>
                                      <p:tavLst>
                                        <p:tav tm="0">
                                          <p:val>
                                            <p:strVal val="#ppt_x"/>
                                          </p:val>
                                        </p:tav>
                                        <p:tav tm="100000">
                                          <p:val>
                                            <p:strVal val="#ppt_x"/>
                                          </p:val>
                                        </p:tav>
                                      </p:tavLst>
                                    </p:anim>
                                    <p:anim calcmode="lin" valueType="num">
                                      <p:cBhvr additive="base">
                                        <p:cTn id="32"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85"/>
                                        </p:tgtEl>
                                        <p:attrNameLst>
                                          <p:attrName>style.visibility</p:attrName>
                                        </p:attrNameLst>
                                      </p:cBhvr>
                                      <p:to>
                                        <p:strVal val="visible"/>
                                      </p:to>
                                    </p:set>
                                    <p:anim calcmode="lin" valueType="num">
                                      <p:cBhvr additive="base">
                                        <p:cTn id="37" dur="500" fill="hold"/>
                                        <p:tgtEl>
                                          <p:spTgt spid="3085"/>
                                        </p:tgtEl>
                                        <p:attrNameLst>
                                          <p:attrName>ppt_x</p:attrName>
                                        </p:attrNameLst>
                                      </p:cBhvr>
                                      <p:tavLst>
                                        <p:tav tm="0">
                                          <p:val>
                                            <p:strVal val="#ppt_x"/>
                                          </p:val>
                                        </p:tav>
                                        <p:tav tm="100000">
                                          <p:val>
                                            <p:strVal val="#ppt_x"/>
                                          </p:val>
                                        </p:tav>
                                      </p:tavLst>
                                    </p:anim>
                                    <p:anim calcmode="lin" valueType="num">
                                      <p:cBhvr additive="base">
                                        <p:cTn id="38" dur="500" fill="hold"/>
                                        <p:tgtEl>
                                          <p:spTgt spid="308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78"/>
                                        </p:tgtEl>
                                        <p:attrNameLst>
                                          <p:attrName>style.visibility</p:attrName>
                                        </p:attrNameLst>
                                      </p:cBhvr>
                                      <p:to>
                                        <p:strVal val="visible"/>
                                      </p:to>
                                    </p:set>
                                    <p:anim calcmode="lin" valueType="num">
                                      <p:cBhvr additive="base">
                                        <p:cTn id="43" dur="500" fill="hold"/>
                                        <p:tgtEl>
                                          <p:spTgt spid="3078"/>
                                        </p:tgtEl>
                                        <p:attrNameLst>
                                          <p:attrName>ppt_x</p:attrName>
                                        </p:attrNameLst>
                                      </p:cBhvr>
                                      <p:tavLst>
                                        <p:tav tm="0">
                                          <p:val>
                                            <p:strVal val="#ppt_x"/>
                                          </p:val>
                                        </p:tav>
                                        <p:tav tm="100000">
                                          <p:val>
                                            <p:strVal val="#ppt_x"/>
                                          </p:val>
                                        </p:tav>
                                      </p:tavLst>
                                    </p:anim>
                                    <p:anim calcmode="lin" valueType="num">
                                      <p:cBhvr additive="base">
                                        <p:cTn id="44"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081"/>
                                        </p:tgtEl>
                                        <p:attrNameLst>
                                          <p:attrName>style.visibility</p:attrName>
                                        </p:attrNameLst>
                                      </p:cBhvr>
                                      <p:to>
                                        <p:strVal val="visible"/>
                                      </p:to>
                                    </p:set>
                                    <p:anim calcmode="lin" valueType="num">
                                      <p:cBhvr additive="base">
                                        <p:cTn id="49" dur="500" fill="hold"/>
                                        <p:tgtEl>
                                          <p:spTgt spid="3081"/>
                                        </p:tgtEl>
                                        <p:attrNameLst>
                                          <p:attrName>ppt_x</p:attrName>
                                        </p:attrNameLst>
                                      </p:cBhvr>
                                      <p:tavLst>
                                        <p:tav tm="0">
                                          <p:val>
                                            <p:strVal val="#ppt_x"/>
                                          </p:val>
                                        </p:tav>
                                        <p:tav tm="100000">
                                          <p:val>
                                            <p:strVal val="#ppt_x"/>
                                          </p:val>
                                        </p:tav>
                                      </p:tavLst>
                                    </p:anim>
                                    <p:anim calcmode="lin" valueType="num">
                                      <p:cBhvr additive="base">
                                        <p:cTn id="50" dur="500" fill="hold"/>
                                        <p:tgtEl>
                                          <p:spTgt spid="308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079"/>
                                        </p:tgtEl>
                                        <p:attrNameLst>
                                          <p:attrName>style.visibility</p:attrName>
                                        </p:attrNameLst>
                                      </p:cBhvr>
                                      <p:to>
                                        <p:strVal val="visible"/>
                                      </p:to>
                                    </p:set>
                                    <p:anim calcmode="lin" valueType="num">
                                      <p:cBhvr additive="base">
                                        <p:cTn id="55" dur="500" fill="hold"/>
                                        <p:tgtEl>
                                          <p:spTgt spid="3079"/>
                                        </p:tgtEl>
                                        <p:attrNameLst>
                                          <p:attrName>ppt_x</p:attrName>
                                        </p:attrNameLst>
                                      </p:cBhvr>
                                      <p:tavLst>
                                        <p:tav tm="0">
                                          <p:val>
                                            <p:strVal val="#ppt_x"/>
                                          </p:val>
                                        </p:tav>
                                        <p:tav tm="100000">
                                          <p:val>
                                            <p:strVal val="#ppt_x"/>
                                          </p:val>
                                        </p:tav>
                                      </p:tavLst>
                                    </p:anim>
                                    <p:anim calcmode="lin" valueType="num">
                                      <p:cBhvr additive="base">
                                        <p:cTn id="56" dur="500" fill="hold"/>
                                        <p:tgtEl>
                                          <p:spTgt spid="307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086"/>
                                        </p:tgtEl>
                                        <p:attrNameLst>
                                          <p:attrName>style.visibility</p:attrName>
                                        </p:attrNameLst>
                                      </p:cBhvr>
                                      <p:to>
                                        <p:strVal val="visible"/>
                                      </p:to>
                                    </p:set>
                                    <p:anim calcmode="lin" valueType="num">
                                      <p:cBhvr additive="base">
                                        <p:cTn id="61" dur="500" fill="hold"/>
                                        <p:tgtEl>
                                          <p:spTgt spid="3086"/>
                                        </p:tgtEl>
                                        <p:attrNameLst>
                                          <p:attrName>ppt_x</p:attrName>
                                        </p:attrNameLst>
                                      </p:cBhvr>
                                      <p:tavLst>
                                        <p:tav tm="0">
                                          <p:val>
                                            <p:strVal val="#ppt_x"/>
                                          </p:val>
                                        </p:tav>
                                        <p:tav tm="100000">
                                          <p:val>
                                            <p:strVal val="#ppt_x"/>
                                          </p:val>
                                        </p:tav>
                                      </p:tavLst>
                                    </p:anim>
                                    <p:anim calcmode="lin" valueType="num">
                                      <p:cBhvr additive="base">
                                        <p:cTn id="62" dur="500" fill="hold"/>
                                        <p:tgtEl>
                                          <p:spTgt spid="308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087"/>
                                        </p:tgtEl>
                                        <p:attrNameLst>
                                          <p:attrName>style.visibility</p:attrName>
                                        </p:attrNameLst>
                                      </p:cBhvr>
                                      <p:to>
                                        <p:strVal val="visible"/>
                                      </p:to>
                                    </p:set>
                                    <p:anim calcmode="lin" valueType="num">
                                      <p:cBhvr additive="base">
                                        <p:cTn id="67" dur="500" fill="hold"/>
                                        <p:tgtEl>
                                          <p:spTgt spid="3087"/>
                                        </p:tgtEl>
                                        <p:attrNameLst>
                                          <p:attrName>ppt_x</p:attrName>
                                        </p:attrNameLst>
                                      </p:cBhvr>
                                      <p:tavLst>
                                        <p:tav tm="0">
                                          <p:val>
                                            <p:strVal val="#ppt_x"/>
                                          </p:val>
                                        </p:tav>
                                        <p:tav tm="100000">
                                          <p:val>
                                            <p:strVal val="#ppt_x"/>
                                          </p:val>
                                        </p:tav>
                                      </p:tavLst>
                                    </p:anim>
                                    <p:anim calcmode="lin" valueType="num">
                                      <p:cBhvr additive="base">
                                        <p:cTn id="68" dur="500" fill="hold"/>
                                        <p:tgtEl>
                                          <p:spTgt spid="308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080"/>
                                        </p:tgtEl>
                                        <p:attrNameLst>
                                          <p:attrName>style.visibility</p:attrName>
                                        </p:attrNameLst>
                                      </p:cBhvr>
                                      <p:to>
                                        <p:strVal val="visible"/>
                                      </p:to>
                                    </p:set>
                                    <p:anim calcmode="lin" valueType="num">
                                      <p:cBhvr additive="base">
                                        <p:cTn id="73" dur="500" fill="hold"/>
                                        <p:tgtEl>
                                          <p:spTgt spid="3080"/>
                                        </p:tgtEl>
                                        <p:attrNameLst>
                                          <p:attrName>ppt_x</p:attrName>
                                        </p:attrNameLst>
                                      </p:cBhvr>
                                      <p:tavLst>
                                        <p:tav tm="0">
                                          <p:val>
                                            <p:strVal val="#ppt_x"/>
                                          </p:val>
                                        </p:tav>
                                        <p:tav tm="100000">
                                          <p:val>
                                            <p:strVal val="#ppt_x"/>
                                          </p:val>
                                        </p:tav>
                                      </p:tavLst>
                                    </p:anim>
                                    <p:anim calcmode="lin" valueType="num">
                                      <p:cBhvr additive="base">
                                        <p:cTn id="74"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082"/>
                                        </p:tgtEl>
                                        <p:attrNameLst>
                                          <p:attrName>style.visibility</p:attrName>
                                        </p:attrNameLst>
                                      </p:cBhvr>
                                      <p:to>
                                        <p:strVal val="visible"/>
                                      </p:to>
                                    </p:set>
                                    <p:anim calcmode="lin" valueType="num">
                                      <p:cBhvr additive="base">
                                        <p:cTn id="79" dur="500" fill="hold"/>
                                        <p:tgtEl>
                                          <p:spTgt spid="3082"/>
                                        </p:tgtEl>
                                        <p:attrNameLst>
                                          <p:attrName>ppt_x</p:attrName>
                                        </p:attrNameLst>
                                      </p:cBhvr>
                                      <p:tavLst>
                                        <p:tav tm="0">
                                          <p:val>
                                            <p:strVal val="#ppt_x"/>
                                          </p:val>
                                        </p:tav>
                                        <p:tav tm="100000">
                                          <p:val>
                                            <p:strVal val="#ppt_x"/>
                                          </p:val>
                                        </p:tav>
                                      </p:tavLst>
                                    </p:anim>
                                    <p:anim calcmode="lin" valueType="num">
                                      <p:cBhvr additive="base">
                                        <p:cTn id="80" dur="500" fill="hold"/>
                                        <p:tgtEl>
                                          <p:spTgt spid="3082"/>
                                        </p:tgtEl>
                                        <p:attrNameLst>
                                          <p:attrName>ppt_y</p:attrName>
                                        </p:attrNameLst>
                                      </p:cBhvr>
                                      <p:tavLst>
                                        <p:tav tm="0">
                                          <p:val>
                                            <p:strVal val="1+#ppt_h/2"/>
                                          </p:val>
                                        </p:tav>
                                        <p:tav tm="100000">
                                          <p:val>
                                            <p:strVal val="#ppt_y"/>
                                          </p:val>
                                        </p:tav>
                                      </p:tavLst>
                                    </p:anim>
                                  </p:childTnLst>
                                </p:cTn>
                              </p:par>
                            </p:childTnLst>
                          </p:cTn>
                        </p:par>
                        <p:par>
                          <p:cTn id="81" fill="hold">
                            <p:stCondLst>
                              <p:cond delay="500"/>
                            </p:stCondLst>
                            <p:childTnLst>
                              <p:par>
                                <p:cTn id="82" presetID="2" presetClass="entr" presetSubtype="4" fill="hold" nodeType="afterEffect">
                                  <p:stCondLst>
                                    <p:cond delay="0"/>
                                  </p:stCondLst>
                                  <p:childTnLst>
                                    <p:set>
                                      <p:cBhvr>
                                        <p:cTn id="83" dur="1" fill="hold">
                                          <p:stCondLst>
                                            <p:cond delay="0"/>
                                          </p:stCondLst>
                                        </p:cTn>
                                        <p:tgtEl>
                                          <p:spTgt spid="3088"/>
                                        </p:tgtEl>
                                        <p:attrNameLst>
                                          <p:attrName>style.visibility</p:attrName>
                                        </p:attrNameLst>
                                      </p:cBhvr>
                                      <p:to>
                                        <p:strVal val="visible"/>
                                      </p:to>
                                    </p:set>
                                    <p:anim calcmode="lin" valueType="num">
                                      <p:cBhvr additive="base">
                                        <p:cTn id="84" dur="3000" fill="hold"/>
                                        <p:tgtEl>
                                          <p:spTgt spid="3088"/>
                                        </p:tgtEl>
                                        <p:attrNameLst>
                                          <p:attrName>ppt_x</p:attrName>
                                        </p:attrNameLst>
                                      </p:cBhvr>
                                      <p:tavLst>
                                        <p:tav tm="0">
                                          <p:val>
                                            <p:strVal val="#ppt_x"/>
                                          </p:val>
                                        </p:tav>
                                        <p:tav tm="100000">
                                          <p:val>
                                            <p:strVal val="#ppt_x"/>
                                          </p:val>
                                        </p:tav>
                                      </p:tavLst>
                                    </p:anim>
                                    <p:anim calcmode="lin" valueType="num">
                                      <p:cBhvr additive="base">
                                        <p:cTn id="85" dur="3000" fill="hold"/>
                                        <p:tgtEl>
                                          <p:spTgt spid="30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rtnership for Sustainable Communities - Windows Internet Explorer"/>
          <p:cNvPicPr>
            <a:picLocks noChangeAspect="1"/>
          </p:cNvPicPr>
          <p:nvPr/>
        </p:nvPicPr>
        <p:blipFill rotWithShape="1">
          <a:blip r:embed="rId2" cstate="print">
            <a:extLst>
              <a:ext uri="{28A0092B-C50C-407E-A947-70E740481C1C}">
                <a14:useLocalDpi xmlns:a14="http://schemas.microsoft.com/office/drawing/2010/main" val="0"/>
              </a:ext>
            </a:extLst>
          </a:blip>
          <a:srcRect l="15481" t="16786" r="18846" b="70306"/>
          <a:stretch/>
        </p:blipFill>
        <p:spPr>
          <a:xfrm>
            <a:off x="340051" y="152400"/>
            <a:ext cx="8377904" cy="1005840"/>
          </a:xfrm>
          <a:prstGeom prst="rect">
            <a:avLst/>
          </a:prstGeom>
        </p:spPr>
      </p:pic>
      <p:sp>
        <p:nvSpPr>
          <p:cNvPr id="3" name="TextBox 2"/>
          <p:cNvSpPr txBox="1"/>
          <p:nvPr/>
        </p:nvSpPr>
        <p:spPr>
          <a:xfrm>
            <a:off x="323943" y="1557010"/>
            <a:ext cx="7719357" cy="523220"/>
          </a:xfrm>
          <a:prstGeom prst="rect">
            <a:avLst/>
          </a:prstGeom>
          <a:noFill/>
        </p:spPr>
        <p:txBody>
          <a:bodyPr wrap="none" rtlCol="0">
            <a:spAutoFit/>
          </a:bodyPr>
          <a:lstStyle/>
          <a:p>
            <a:pPr marL="457200" indent="-457200">
              <a:buFont typeface="Arial" pitchFamily="34" charset="0"/>
              <a:buChar char="•"/>
            </a:pPr>
            <a:r>
              <a:rPr lang="en-US" sz="2800" b="1" dirty="0" smtClean="0"/>
              <a:t>Offer Sustainable Communities Planning </a:t>
            </a:r>
            <a:r>
              <a:rPr lang="en-US" sz="2800" b="1" u="sng" dirty="0" smtClean="0">
                <a:solidFill>
                  <a:srgbClr val="FF0000"/>
                </a:solidFill>
                <a:effectLst>
                  <a:outerShdw blurRad="38100" dist="38100" dir="2700000" algn="tl">
                    <a:srgbClr val="000000">
                      <a:alpha val="43137"/>
                    </a:srgbClr>
                  </a:outerShdw>
                </a:effectLst>
              </a:rPr>
              <a:t>Grants</a:t>
            </a:r>
            <a:endParaRPr lang="en-US" sz="2800" b="1" u="sng" dirty="0">
              <a:solidFill>
                <a:srgbClr val="FF0000"/>
              </a:solidFill>
              <a:effectLst>
                <a:outerShdw blurRad="38100" dist="38100" dir="2700000" algn="tl">
                  <a:srgbClr val="000000">
                    <a:alpha val="43137"/>
                  </a:srgbClr>
                </a:outerShdw>
              </a:effectLst>
            </a:endParaRPr>
          </a:p>
        </p:txBody>
      </p:sp>
      <p:sp>
        <p:nvSpPr>
          <p:cNvPr id="4" name="TextBox 3"/>
          <p:cNvSpPr txBox="1"/>
          <p:nvPr/>
        </p:nvSpPr>
        <p:spPr>
          <a:xfrm>
            <a:off x="323943" y="2133600"/>
            <a:ext cx="8643777" cy="1815882"/>
          </a:xfrm>
          <a:prstGeom prst="rect">
            <a:avLst/>
          </a:prstGeom>
          <a:noFill/>
        </p:spPr>
        <p:txBody>
          <a:bodyPr wrap="none" rtlCol="0">
            <a:spAutoFit/>
          </a:bodyPr>
          <a:lstStyle/>
          <a:p>
            <a:pPr marL="457200" indent="-457200">
              <a:buFont typeface="Arial" pitchFamily="34" charset="0"/>
              <a:buChar char="•"/>
            </a:pPr>
            <a:r>
              <a:rPr lang="en-US" sz="2800" b="1" dirty="0" smtClean="0"/>
              <a:t>Enable </a:t>
            </a:r>
            <a:r>
              <a:rPr lang="en-US" sz="2800" b="1" dirty="0"/>
              <a:t>multi-jurisdictional partnerships to </a:t>
            </a:r>
            <a:r>
              <a:rPr lang="en-US" sz="2800" b="1" dirty="0" smtClean="0"/>
              <a:t>establish</a:t>
            </a:r>
          </a:p>
          <a:p>
            <a:r>
              <a:rPr lang="en-US" sz="2800" b="1" dirty="0" smtClean="0"/>
              <a:t>	</a:t>
            </a:r>
            <a:r>
              <a:rPr lang="en-US" sz="2800" b="1" u="sng" dirty="0" smtClean="0">
                <a:effectLst>
                  <a:outerShdw blurRad="38100" dist="38100" dir="2700000" algn="tl">
                    <a:srgbClr val="000000">
                      <a:alpha val="43137"/>
                    </a:srgbClr>
                  </a:outerShdw>
                </a:effectLst>
              </a:rPr>
              <a:t>policies</a:t>
            </a:r>
            <a:r>
              <a:rPr lang="en-US" sz="2800" b="1" u="sng" dirty="0">
                <a:effectLst>
                  <a:outerShdw blurRad="38100" dist="38100" dir="2700000" algn="tl">
                    <a:srgbClr val="000000">
                      <a:alpha val="43137"/>
                    </a:srgbClr>
                  </a:outerShdw>
                </a:effectLst>
              </a:rPr>
              <a:t>, </a:t>
            </a:r>
            <a:r>
              <a:rPr lang="en-US" sz="2800" b="1" u="sng" dirty="0" smtClean="0">
                <a:effectLst>
                  <a:outerShdw blurRad="38100" dist="38100" dir="2700000" algn="tl">
                    <a:srgbClr val="000000">
                      <a:alpha val="43137"/>
                    </a:srgbClr>
                  </a:outerShdw>
                </a:effectLst>
              </a:rPr>
              <a:t>codes</a:t>
            </a:r>
            <a:r>
              <a:rPr lang="en-US" sz="2800" b="1" u="sng" dirty="0">
                <a:effectLst>
                  <a:outerShdw blurRad="38100" dist="38100" dir="2700000" algn="tl">
                    <a:srgbClr val="000000">
                      <a:alpha val="43137"/>
                    </a:srgbClr>
                  </a:outerShdw>
                </a:effectLst>
              </a:rPr>
              <a:t>, tools </a:t>
            </a:r>
            <a:r>
              <a:rPr lang="en-US" sz="2800" b="1" u="sng" dirty="0" smtClean="0">
                <a:effectLst>
                  <a:outerShdw blurRad="38100" dist="38100" dir="2700000" algn="tl">
                    <a:srgbClr val="000000">
                      <a:alpha val="43137"/>
                    </a:srgbClr>
                  </a:outerShdw>
                </a:effectLst>
              </a:rPr>
              <a:t>&amp; </a:t>
            </a:r>
            <a:r>
              <a:rPr lang="en-US" sz="2800" b="1" u="sng" dirty="0">
                <a:effectLst>
                  <a:outerShdw blurRad="38100" dist="38100" dir="2700000" algn="tl">
                    <a:srgbClr val="000000">
                      <a:alpha val="43137"/>
                    </a:srgbClr>
                  </a:outerShdw>
                </a:effectLst>
              </a:rPr>
              <a:t>critical capital investments </a:t>
            </a:r>
            <a:endParaRPr lang="en-US" sz="2800" b="1" u="sng" dirty="0" smtClean="0">
              <a:effectLst>
                <a:outerShdw blurRad="38100" dist="38100" dir="2700000" algn="tl">
                  <a:srgbClr val="000000">
                    <a:alpha val="43137"/>
                  </a:srgbClr>
                </a:outerShdw>
              </a:effectLst>
            </a:endParaRPr>
          </a:p>
          <a:p>
            <a:r>
              <a:rPr lang="en-US" sz="2800" b="1" dirty="0" smtClean="0"/>
              <a:t>	needed </a:t>
            </a:r>
            <a:r>
              <a:rPr lang="en-US" sz="2800" b="1" dirty="0">
                <a:solidFill>
                  <a:srgbClr val="FF0000"/>
                </a:solidFill>
                <a:effectLst>
                  <a:outerShdw blurRad="38100" dist="38100" dir="2700000" algn="tl">
                    <a:srgbClr val="000000">
                      <a:alpha val="43137"/>
                    </a:srgbClr>
                  </a:outerShdw>
                </a:effectLst>
              </a:rPr>
              <a:t>to achieve </a:t>
            </a:r>
            <a:r>
              <a:rPr lang="en-US" sz="2800" b="1" dirty="0" smtClean="0">
                <a:solidFill>
                  <a:srgbClr val="FF0000"/>
                </a:solidFill>
                <a:effectLst>
                  <a:outerShdw blurRad="38100" dist="38100" dir="2700000" algn="tl">
                    <a:srgbClr val="000000">
                      <a:alpha val="43137"/>
                    </a:srgbClr>
                  </a:outerShdw>
                </a:effectLst>
              </a:rPr>
              <a:t>sustainable and</a:t>
            </a:r>
          </a:p>
          <a:p>
            <a:r>
              <a:rPr lang="en-US" sz="2800" b="1" dirty="0">
                <a:solidFill>
                  <a:srgbClr val="FF0000"/>
                </a:solidFill>
                <a:effectLst>
                  <a:outerShdw blurRad="38100" dist="38100" dir="2700000" algn="tl">
                    <a:srgbClr val="000000">
                      <a:alpha val="43137"/>
                    </a:srgbClr>
                  </a:outerShdw>
                </a:effectLst>
              </a:rPr>
              <a:t>	</a:t>
            </a:r>
            <a:r>
              <a:rPr lang="en-US" sz="2800" b="1" dirty="0" smtClean="0">
                <a:solidFill>
                  <a:srgbClr val="FF0000"/>
                </a:solidFill>
                <a:effectLst>
                  <a:outerShdw blurRad="38100" dist="38100" dir="2700000" algn="tl">
                    <a:srgbClr val="000000">
                      <a:alpha val="43137"/>
                    </a:srgbClr>
                  </a:outerShdw>
                </a:effectLst>
              </a:rPr>
              <a:t>inclusive development</a:t>
            </a:r>
            <a:r>
              <a:rPr lang="en-US" dirty="0">
                <a:solidFill>
                  <a:srgbClr val="FF0000"/>
                </a:solidFill>
                <a:effectLst>
                  <a:outerShdw blurRad="38100" dist="38100" dir="2700000" algn="tl">
                    <a:srgbClr val="000000">
                      <a:alpha val="43137"/>
                    </a:srgbClr>
                  </a:outerShdw>
                </a:effectLst>
              </a:rPr>
              <a:t>.</a:t>
            </a:r>
          </a:p>
        </p:txBody>
      </p:sp>
      <p:sp>
        <p:nvSpPr>
          <p:cNvPr id="5" name="TextBox 4"/>
          <p:cNvSpPr txBox="1"/>
          <p:nvPr/>
        </p:nvSpPr>
        <p:spPr>
          <a:xfrm>
            <a:off x="340051" y="3858564"/>
            <a:ext cx="7753533" cy="954107"/>
          </a:xfrm>
          <a:prstGeom prst="rect">
            <a:avLst/>
          </a:prstGeom>
          <a:noFill/>
        </p:spPr>
        <p:txBody>
          <a:bodyPr wrap="none" rtlCol="0">
            <a:spAutoFit/>
          </a:bodyPr>
          <a:lstStyle/>
          <a:p>
            <a:pPr marL="457200" indent="-457200">
              <a:buFont typeface="Arial" pitchFamily="34" charset="0"/>
              <a:buChar char="•"/>
            </a:pPr>
            <a:r>
              <a:rPr lang="en-US" sz="2800" b="1" dirty="0" smtClean="0"/>
              <a:t>Supports </a:t>
            </a:r>
            <a:r>
              <a:rPr lang="en-US" sz="2800" b="1" dirty="0"/>
              <a:t>capacity-building and a clearinghouse </a:t>
            </a:r>
            <a:endParaRPr lang="en-US" sz="2800" b="1" dirty="0" smtClean="0"/>
          </a:p>
          <a:p>
            <a:r>
              <a:rPr lang="en-US" sz="2800" b="1" dirty="0"/>
              <a:t>	</a:t>
            </a:r>
            <a:r>
              <a:rPr lang="en-US" sz="2800" b="1" dirty="0" smtClean="0"/>
              <a:t>designed  </a:t>
            </a:r>
            <a:r>
              <a:rPr lang="en-US" sz="2800" b="1" dirty="0"/>
              <a:t>to support </a:t>
            </a:r>
            <a:r>
              <a:rPr lang="en-US" sz="2800" b="1" dirty="0" smtClean="0"/>
              <a:t>grant </a:t>
            </a:r>
            <a:r>
              <a:rPr lang="en-US" sz="2800" b="1" dirty="0"/>
              <a:t>recipients</a:t>
            </a:r>
          </a:p>
        </p:txBody>
      </p:sp>
      <p:sp>
        <p:nvSpPr>
          <p:cNvPr id="6" name="TextBox 5"/>
          <p:cNvSpPr txBox="1"/>
          <p:nvPr/>
        </p:nvSpPr>
        <p:spPr>
          <a:xfrm>
            <a:off x="340051" y="4800600"/>
            <a:ext cx="8312468" cy="1384995"/>
          </a:xfrm>
          <a:prstGeom prst="rect">
            <a:avLst/>
          </a:prstGeom>
          <a:noFill/>
        </p:spPr>
        <p:txBody>
          <a:bodyPr wrap="none" rtlCol="0">
            <a:spAutoFit/>
          </a:bodyPr>
          <a:lstStyle/>
          <a:p>
            <a:pPr marL="457200" indent="-457200">
              <a:buFont typeface="Arial" pitchFamily="34" charset="0"/>
              <a:buChar char="•"/>
            </a:pPr>
            <a:r>
              <a:rPr lang="en-US" sz="2800" b="1" dirty="0"/>
              <a:t>provides </a:t>
            </a:r>
            <a:r>
              <a:rPr lang="en-US" sz="2800" b="1" u="sng" dirty="0">
                <a:solidFill>
                  <a:srgbClr val="FF0000"/>
                </a:solidFill>
                <a:effectLst>
                  <a:outerShdw blurRad="38100" dist="38100" dir="2700000" algn="tl">
                    <a:srgbClr val="000000">
                      <a:alpha val="43137"/>
                    </a:srgbClr>
                  </a:outerShdw>
                </a:effectLst>
              </a:rPr>
              <a:t>funding</a:t>
            </a:r>
            <a:r>
              <a:rPr lang="en-US" sz="2800" b="1" dirty="0"/>
              <a:t> for a joint HUD-DOT-EPA </a:t>
            </a:r>
            <a:r>
              <a:rPr lang="en-US" sz="2800" b="1" dirty="0" smtClean="0"/>
              <a:t>research </a:t>
            </a:r>
          </a:p>
          <a:p>
            <a:r>
              <a:rPr lang="en-US" sz="2800" b="1" dirty="0" smtClean="0"/>
              <a:t>      effort designed </a:t>
            </a:r>
            <a:r>
              <a:rPr lang="en-US" sz="2800" b="1" dirty="0"/>
              <a:t>to advance transportation and </a:t>
            </a:r>
            <a:endParaRPr lang="en-US" sz="2800" b="1" dirty="0" smtClean="0"/>
          </a:p>
          <a:p>
            <a:r>
              <a:rPr lang="en-US" sz="2800" b="1" dirty="0"/>
              <a:t> </a:t>
            </a:r>
            <a:r>
              <a:rPr lang="en-US" sz="2800" b="1" dirty="0" smtClean="0"/>
              <a:t>     housing </a:t>
            </a:r>
            <a:r>
              <a:rPr lang="en-US" sz="2800" b="1" dirty="0"/>
              <a:t>linkages</a:t>
            </a:r>
          </a:p>
        </p:txBody>
      </p:sp>
      <p:sp>
        <p:nvSpPr>
          <p:cNvPr id="7" name="TextBox 6"/>
          <p:cNvSpPr txBox="1"/>
          <p:nvPr/>
        </p:nvSpPr>
        <p:spPr>
          <a:xfrm>
            <a:off x="155320" y="6292334"/>
            <a:ext cx="4354910" cy="369332"/>
          </a:xfrm>
          <a:prstGeom prst="rect">
            <a:avLst/>
          </a:prstGeom>
          <a:solidFill>
            <a:srgbClr val="00FF00"/>
          </a:solidFill>
          <a:ln w="38100">
            <a:solidFill>
              <a:schemeClr val="tx1"/>
            </a:solidFill>
          </a:ln>
        </p:spPr>
        <p:txBody>
          <a:bodyPr wrap="none" rtlCol="0">
            <a:spAutoFit/>
          </a:bodyPr>
          <a:lstStyle/>
          <a:p>
            <a:r>
              <a:rPr lang="en-US" b="1" dirty="0"/>
              <a:t>http://www.sustainablecommunities.gov/#</a:t>
            </a:r>
          </a:p>
        </p:txBody>
      </p:sp>
      <p:sp>
        <p:nvSpPr>
          <p:cNvPr id="8" name="TextBox 7"/>
          <p:cNvSpPr txBox="1"/>
          <p:nvPr/>
        </p:nvSpPr>
        <p:spPr>
          <a:xfrm>
            <a:off x="7699728" y="1158447"/>
            <a:ext cx="1018227" cy="584775"/>
          </a:xfrm>
          <a:prstGeom prst="rect">
            <a:avLst/>
          </a:prstGeom>
          <a:solidFill>
            <a:srgbClr val="FFFF00"/>
          </a:solidFill>
          <a:ln w="38100">
            <a:solidFill>
              <a:schemeClr val="tx1"/>
            </a:solidFill>
          </a:ln>
        </p:spPr>
        <p:txBody>
          <a:bodyPr wrap="none" rtlCol="0">
            <a:spAutoFit/>
          </a:bodyPr>
          <a:lstStyle/>
          <a:p>
            <a:r>
              <a:rPr lang="en-US" sz="3200" b="1" dirty="0" smtClean="0"/>
              <a:t>2009</a:t>
            </a:r>
            <a:endParaRPr lang="en-US" sz="3200" b="1" dirty="0"/>
          </a:p>
        </p:txBody>
      </p:sp>
    </p:spTree>
    <p:extLst>
      <p:ext uri="{BB962C8B-B14F-4D97-AF65-F5344CB8AC3E}">
        <p14:creationId xmlns:p14="http://schemas.microsoft.com/office/powerpoint/2010/main" val="85905190"/>
      </p:ext>
    </p:extLst>
  </p:cSld>
  <p:clrMapOvr>
    <a:masterClrMapping/>
  </p:clrMapOvr>
  <mc:AlternateContent xmlns:mc="http://schemas.openxmlformats.org/markup-compatibility/2006" xmlns:p14="http://schemas.microsoft.com/office/powerpoint/2010/main">
    <mc:Choice Requires="p14">
      <p:transition spd="slow" p14:dur="2000" advTm="20648"/>
    </mc:Choice>
    <mc:Fallback xmlns="">
      <p:transition spd="slow" advTm="20648"/>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909" y="762000"/>
            <a:ext cx="8335552" cy="4832092"/>
          </a:xfrm>
          <a:prstGeom prst="rect">
            <a:avLst/>
          </a:prstGeom>
          <a:noFill/>
        </p:spPr>
        <p:txBody>
          <a:bodyPr wrap="none" rtlCol="0">
            <a:spAutoFit/>
          </a:bodyPr>
          <a:lstStyle/>
          <a:p>
            <a:pPr algn="ctr"/>
            <a:r>
              <a:rPr lang="en-US" sz="2800" b="1" dirty="0" smtClean="0"/>
              <a:t>In 2010 the Northeast Ohio Areawide </a:t>
            </a:r>
          </a:p>
          <a:p>
            <a:pPr algn="ctr"/>
            <a:r>
              <a:rPr lang="en-US" sz="2800" b="1" dirty="0" smtClean="0"/>
              <a:t>Coordinating Agency (NOACA) acted as</a:t>
            </a:r>
          </a:p>
          <a:p>
            <a:pPr algn="ctr"/>
            <a:r>
              <a:rPr lang="en-US" sz="2800" b="1" dirty="0" smtClean="0"/>
              <a:t>fiscal agent for the</a:t>
            </a:r>
          </a:p>
          <a:p>
            <a:pPr algn="ctr"/>
            <a:r>
              <a:rPr lang="en-US" sz="2800" b="1" dirty="0" smtClean="0"/>
              <a:t> Northeast Ohio Sustainable Communities Consortium.</a:t>
            </a:r>
          </a:p>
          <a:p>
            <a:pPr algn="ctr"/>
            <a:endParaRPr lang="en-US" sz="2800" b="1" dirty="0"/>
          </a:p>
          <a:p>
            <a:pPr algn="ctr"/>
            <a:r>
              <a:rPr lang="en-US" sz="2800" b="1" dirty="0" smtClean="0"/>
              <a:t>They were awarded $4.25 million and more than</a:t>
            </a:r>
          </a:p>
          <a:p>
            <a:pPr algn="ctr"/>
            <a:r>
              <a:rPr lang="en-US" sz="2800" b="1" dirty="0" smtClean="0"/>
              <a:t>$2 million in in-kind donations from</a:t>
            </a:r>
          </a:p>
          <a:p>
            <a:pPr algn="ctr"/>
            <a:r>
              <a:rPr lang="en-US" sz="2800" b="1" dirty="0" smtClean="0"/>
              <a:t>local governments, foundations and others.</a:t>
            </a:r>
          </a:p>
          <a:p>
            <a:pPr algn="ctr"/>
            <a:endParaRPr lang="en-US" sz="2800" b="1" dirty="0"/>
          </a:p>
          <a:p>
            <a:pPr algn="ctr"/>
            <a:r>
              <a:rPr lang="en-US" sz="2800" b="1" dirty="0" smtClean="0"/>
              <a:t>Their objective is to promote regionalism</a:t>
            </a:r>
          </a:p>
          <a:p>
            <a:pPr algn="ctr"/>
            <a:r>
              <a:rPr lang="en-US" sz="2800" b="1" dirty="0" smtClean="0"/>
              <a:t>across 12 counties in northeast Ohio.</a:t>
            </a:r>
            <a:endParaRPr lang="en-US" sz="2800" b="1" dirty="0"/>
          </a:p>
        </p:txBody>
      </p:sp>
    </p:spTree>
    <p:extLst>
      <p:ext uri="{BB962C8B-B14F-4D97-AF65-F5344CB8AC3E}">
        <p14:creationId xmlns:p14="http://schemas.microsoft.com/office/powerpoint/2010/main" val="3094057808"/>
      </p:ext>
    </p:extLst>
  </p:cSld>
  <p:clrMapOvr>
    <a:masterClrMapping/>
  </p:clrMapOvr>
  <mc:AlternateContent xmlns:mc="http://schemas.openxmlformats.org/markup-compatibility/2006" xmlns:p14="http://schemas.microsoft.com/office/powerpoint/2010/main">
    <mc:Choice Requires="p14">
      <p:transition spd="slow" p14:dur="2000" advTm="13702"/>
    </mc:Choice>
    <mc:Fallback xmlns="">
      <p:transition spd="slow" advTm="13702"/>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brant NEO | A NEOSCC Initiative - Windows Internet Explorer"/>
          <p:cNvPicPr>
            <a:picLocks noChangeAspect="1"/>
          </p:cNvPicPr>
          <p:nvPr/>
        </p:nvPicPr>
        <p:blipFill rotWithShape="1">
          <a:blip r:embed="rId2" cstate="print">
            <a:extLst>
              <a:ext uri="{28A0092B-C50C-407E-A947-70E740481C1C}">
                <a14:useLocalDpi xmlns:a14="http://schemas.microsoft.com/office/drawing/2010/main" val="0"/>
              </a:ext>
            </a:extLst>
          </a:blip>
          <a:srcRect l="20865" t="19305" r="61827" b="63380"/>
          <a:stretch/>
        </p:blipFill>
        <p:spPr>
          <a:xfrm>
            <a:off x="6046124" y="1219200"/>
            <a:ext cx="2842951" cy="1737360"/>
          </a:xfrm>
          <a:prstGeom prst="rect">
            <a:avLst/>
          </a:prstGeom>
        </p:spPr>
      </p:pic>
      <p:sp>
        <p:nvSpPr>
          <p:cNvPr id="3" name="TextBox 2"/>
          <p:cNvSpPr txBox="1"/>
          <p:nvPr/>
        </p:nvSpPr>
        <p:spPr>
          <a:xfrm>
            <a:off x="914400" y="6324600"/>
            <a:ext cx="2371227" cy="369332"/>
          </a:xfrm>
          <a:prstGeom prst="rect">
            <a:avLst/>
          </a:prstGeom>
          <a:solidFill>
            <a:srgbClr val="66FF33"/>
          </a:solidFill>
          <a:ln w="38100">
            <a:solidFill>
              <a:schemeClr val="tx1"/>
            </a:solidFill>
          </a:ln>
        </p:spPr>
        <p:txBody>
          <a:bodyPr wrap="none" rtlCol="0">
            <a:spAutoFit/>
          </a:bodyPr>
          <a:lstStyle/>
          <a:p>
            <a:r>
              <a:rPr lang="en-US" b="1" dirty="0"/>
              <a:t>http://vibrantneo.org/</a:t>
            </a:r>
          </a:p>
        </p:txBody>
      </p:sp>
      <p:sp>
        <p:nvSpPr>
          <p:cNvPr id="4" name="TextBox 3"/>
          <p:cNvSpPr txBox="1"/>
          <p:nvPr/>
        </p:nvSpPr>
        <p:spPr>
          <a:xfrm>
            <a:off x="152400" y="368587"/>
            <a:ext cx="6813404" cy="2246769"/>
          </a:xfrm>
          <a:prstGeom prst="rect">
            <a:avLst/>
          </a:prstGeom>
          <a:noFill/>
        </p:spPr>
        <p:txBody>
          <a:bodyPr wrap="none" rtlCol="0">
            <a:spAutoFit/>
          </a:bodyPr>
          <a:lstStyle/>
          <a:p>
            <a:r>
              <a:rPr lang="en-US" sz="2800" b="1" dirty="0" smtClean="0"/>
              <a:t>Northeast Ohio was </a:t>
            </a:r>
            <a:r>
              <a:rPr lang="en-US" sz="2800" b="1" dirty="0"/>
              <a:t>awarded </a:t>
            </a:r>
            <a:r>
              <a:rPr lang="en-US" sz="2800" b="1" dirty="0" smtClean="0"/>
              <a:t>a </a:t>
            </a:r>
            <a:r>
              <a:rPr lang="en-US" sz="2800" b="1" dirty="0"/>
              <a:t>$4.25 </a:t>
            </a:r>
            <a:r>
              <a:rPr lang="en-US" sz="2800" b="1" dirty="0" smtClean="0"/>
              <a:t>million</a:t>
            </a:r>
          </a:p>
          <a:p>
            <a:r>
              <a:rPr lang="en-US" sz="2800" b="1" dirty="0" smtClean="0"/>
              <a:t>federal grant  </a:t>
            </a:r>
            <a:r>
              <a:rPr lang="en-US" sz="2800" b="1" dirty="0"/>
              <a:t>from the US </a:t>
            </a:r>
            <a:r>
              <a:rPr lang="en-US" sz="2800" b="1" dirty="0" smtClean="0"/>
              <a:t>Department</a:t>
            </a:r>
          </a:p>
          <a:p>
            <a:r>
              <a:rPr lang="en-US" sz="2800" b="1" dirty="0" smtClean="0"/>
              <a:t>of </a:t>
            </a:r>
            <a:r>
              <a:rPr lang="en-US" sz="2800" b="1" dirty="0"/>
              <a:t>Housing </a:t>
            </a:r>
            <a:r>
              <a:rPr lang="en-US" sz="2800" b="1" dirty="0" smtClean="0"/>
              <a:t>and </a:t>
            </a:r>
            <a:r>
              <a:rPr lang="en-US" sz="2800" b="1" dirty="0"/>
              <a:t>Urban </a:t>
            </a:r>
            <a:r>
              <a:rPr lang="en-US" sz="2800" b="1" dirty="0" smtClean="0"/>
              <a:t>Development </a:t>
            </a:r>
          </a:p>
          <a:p>
            <a:r>
              <a:rPr lang="en-US" sz="2800" b="1" dirty="0" smtClean="0">
                <a:solidFill>
                  <a:srgbClr val="FF0000"/>
                </a:solidFill>
                <a:effectLst>
                  <a:outerShdw blurRad="38100" dist="38100" dir="2700000" algn="tl">
                    <a:srgbClr val="000000">
                      <a:alpha val="43137"/>
                    </a:srgbClr>
                  </a:outerShdw>
                </a:effectLst>
              </a:rPr>
              <a:t>to </a:t>
            </a:r>
            <a:r>
              <a:rPr lang="en-US" sz="2800" b="1" dirty="0">
                <a:solidFill>
                  <a:srgbClr val="FF0000"/>
                </a:solidFill>
                <a:effectLst>
                  <a:outerShdw blurRad="38100" dist="38100" dir="2700000" algn="tl">
                    <a:srgbClr val="000000">
                      <a:alpha val="43137"/>
                    </a:srgbClr>
                  </a:outerShdw>
                </a:effectLst>
              </a:rPr>
              <a:t>fund the </a:t>
            </a:r>
            <a:r>
              <a:rPr lang="en-US" sz="2800" b="1" dirty="0" smtClean="0">
                <a:solidFill>
                  <a:srgbClr val="FF0000"/>
                </a:solidFill>
                <a:effectLst>
                  <a:outerShdw blurRad="38100" dist="38100" dir="2700000" algn="tl">
                    <a:srgbClr val="000000">
                      <a:alpha val="43137"/>
                    </a:srgbClr>
                  </a:outerShdw>
                </a:effectLst>
              </a:rPr>
              <a:t>development </a:t>
            </a:r>
            <a:r>
              <a:rPr lang="en-US" sz="2800" b="1" dirty="0">
                <a:solidFill>
                  <a:srgbClr val="FF0000"/>
                </a:solidFill>
                <a:effectLst>
                  <a:outerShdw blurRad="38100" dist="38100" dir="2700000" algn="tl">
                    <a:srgbClr val="000000">
                      <a:alpha val="43137"/>
                    </a:srgbClr>
                  </a:outerShdw>
                </a:effectLst>
              </a:rPr>
              <a:t>of a </a:t>
            </a:r>
            <a:endParaRPr lang="en-US" sz="2800" b="1" dirty="0" smtClean="0">
              <a:solidFill>
                <a:srgbClr val="FF0000"/>
              </a:solidFill>
              <a:effectLst>
                <a:outerShdw blurRad="38100" dist="38100" dir="2700000" algn="tl">
                  <a:srgbClr val="000000">
                    <a:alpha val="43137"/>
                  </a:srgbClr>
                </a:outerShdw>
              </a:effectLst>
            </a:endParaRPr>
          </a:p>
          <a:p>
            <a:r>
              <a:rPr lang="en-US" sz="2800" b="1" dirty="0" smtClean="0">
                <a:solidFill>
                  <a:srgbClr val="FF0000"/>
                </a:solidFill>
                <a:effectLst>
                  <a:outerShdw blurRad="38100" dist="38100" dir="2700000" algn="tl">
                    <a:srgbClr val="000000">
                      <a:alpha val="43137"/>
                    </a:srgbClr>
                  </a:outerShdw>
                </a:effectLst>
              </a:rPr>
              <a:t>regional </a:t>
            </a:r>
            <a:r>
              <a:rPr lang="en-US" sz="2800" b="1" dirty="0">
                <a:solidFill>
                  <a:srgbClr val="FF0000"/>
                </a:solidFill>
                <a:effectLst>
                  <a:outerShdw blurRad="38100" dist="38100" dir="2700000" algn="tl">
                    <a:srgbClr val="000000">
                      <a:alpha val="43137"/>
                    </a:srgbClr>
                  </a:outerShdw>
                </a:effectLst>
              </a:rPr>
              <a:t>sustainability plan</a:t>
            </a:r>
            <a:r>
              <a:rPr lang="en-US" sz="2800" b="1" dirty="0"/>
              <a:t>.</a:t>
            </a:r>
          </a:p>
        </p:txBody>
      </p:sp>
      <p:sp>
        <p:nvSpPr>
          <p:cNvPr id="5" name="TextBox 4"/>
          <p:cNvSpPr txBox="1"/>
          <p:nvPr/>
        </p:nvSpPr>
        <p:spPr>
          <a:xfrm>
            <a:off x="-26894" y="2972696"/>
            <a:ext cx="9207777" cy="3108543"/>
          </a:xfrm>
          <a:prstGeom prst="rect">
            <a:avLst/>
          </a:prstGeom>
          <a:noFill/>
        </p:spPr>
        <p:txBody>
          <a:bodyPr wrap="none" rtlCol="0">
            <a:spAutoFit/>
          </a:bodyPr>
          <a:lstStyle/>
          <a:p>
            <a:r>
              <a:rPr lang="en-US" sz="2800" b="1" dirty="0" smtClean="0"/>
              <a:t>Northeast </a:t>
            </a:r>
            <a:r>
              <a:rPr lang="en-US" sz="2800" b="1" dirty="0"/>
              <a:t>Ohio Sustainable Communities Consortium </a:t>
            </a:r>
            <a:endParaRPr lang="en-US" sz="2800" b="1" dirty="0" smtClean="0"/>
          </a:p>
          <a:p>
            <a:r>
              <a:rPr lang="en-US" sz="2800" b="1" dirty="0" smtClean="0"/>
              <a:t>(</a:t>
            </a:r>
            <a:r>
              <a:rPr lang="en-US" sz="2800" b="1" dirty="0"/>
              <a:t>NEOSCC) </a:t>
            </a:r>
            <a:r>
              <a:rPr lang="en-US" sz="2800" b="1" dirty="0" smtClean="0"/>
              <a:t>was </a:t>
            </a:r>
            <a:r>
              <a:rPr lang="en-US" sz="2800" b="1" dirty="0"/>
              <a:t>established in January 2011. The NEOSCC </a:t>
            </a:r>
            <a:r>
              <a:rPr lang="en-US" sz="2800" b="1" dirty="0" smtClean="0"/>
              <a:t>will</a:t>
            </a:r>
          </a:p>
          <a:p>
            <a:r>
              <a:rPr lang="en-US" sz="2800" b="1" dirty="0" smtClean="0"/>
              <a:t>develop </a:t>
            </a:r>
            <a:r>
              <a:rPr lang="en-US" sz="2800" b="1" dirty="0"/>
              <a:t>a coordinated </a:t>
            </a:r>
            <a:r>
              <a:rPr lang="en-US" sz="2800" b="1" dirty="0" smtClean="0"/>
              <a:t>and </a:t>
            </a:r>
            <a:r>
              <a:rPr lang="en-US" sz="2800" b="1" dirty="0"/>
              <a:t>integrated approach to planning </a:t>
            </a:r>
            <a:endParaRPr lang="en-US" sz="2800" b="1" dirty="0" smtClean="0"/>
          </a:p>
          <a:p>
            <a:r>
              <a:rPr lang="en-US" sz="2800" b="1" dirty="0" smtClean="0"/>
              <a:t>efforts </a:t>
            </a:r>
            <a:r>
              <a:rPr lang="en-US" sz="2800" b="1" dirty="0"/>
              <a:t>for land use, transportation, </a:t>
            </a:r>
            <a:r>
              <a:rPr lang="en-US" sz="2800" b="1" dirty="0" smtClean="0"/>
              <a:t>economic </a:t>
            </a:r>
            <a:r>
              <a:rPr lang="en-US" sz="2800" b="1" dirty="0"/>
              <a:t>and </a:t>
            </a:r>
            <a:r>
              <a:rPr lang="en-US" sz="2800" b="1" dirty="0" smtClean="0"/>
              <a:t>workforce</a:t>
            </a:r>
          </a:p>
          <a:p>
            <a:r>
              <a:rPr lang="en-US" sz="2800" b="1" dirty="0" smtClean="0"/>
              <a:t>development</a:t>
            </a:r>
            <a:r>
              <a:rPr lang="en-US" sz="2800" b="1" dirty="0"/>
              <a:t>, and infrastructure investments </a:t>
            </a:r>
            <a:r>
              <a:rPr lang="en-US" sz="2800" b="1" dirty="0" smtClean="0"/>
              <a:t>for Ashtabula</a:t>
            </a:r>
            <a:r>
              <a:rPr lang="en-US" sz="2800" b="1" dirty="0"/>
              <a:t>, </a:t>
            </a:r>
            <a:endParaRPr lang="en-US" sz="2800" b="1" dirty="0" smtClean="0"/>
          </a:p>
          <a:p>
            <a:r>
              <a:rPr lang="en-US" sz="2800" b="1" dirty="0" smtClean="0"/>
              <a:t>Cuyahoga</a:t>
            </a:r>
            <a:r>
              <a:rPr lang="en-US" sz="2800" b="1" dirty="0"/>
              <a:t>, Geauga, Lake</a:t>
            </a:r>
            <a:r>
              <a:rPr lang="en-US" sz="2800" b="1" dirty="0" smtClean="0"/>
              <a:t>,  </a:t>
            </a:r>
            <a:r>
              <a:rPr lang="en-US" sz="2800" b="1" dirty="0"/>
              <a:t>Lorain, Mahoning, Medina, </a:t>
            </a:r>
            <a:endParaRPr lang="en-US" sz="2800" b="1" dirty="0" smtClean="0"/>
          </a:p>
          <a:p>
            <a:r>
              <a:rPr lang="en-US" sz="2800" b="1" dirty="0" smtClean="0"/>
              <a:t>Portage</a:t>
            </a:r>
            <a:r>
              <a:rPr lang="en-US" sz="2800" b="1" dirty="0"/>
              <a:t>, Summit, Stark, Trumbull and Wayne </a:t>
            </a:r>
            <a:r>
              <a:rPr lang="en-US" sz="2800" b="1" dirty="0" smtClean="0"/>
              <a:t>counties.</a:t>
            </a:r>
            <a:endParaRPr lang="en-US" sz="2800" b="1" dirty="0"/>
          </a:p>
        </p:txBody>
      </p:sp>
      <p:sp>
        <p:nvSpPr>
          <p:cNvPr id="6" name="TextBox 5"/>
          <p:cNvSpPr txBox="1"/>
          <p:nvPr/>
        </p:nvSpPr>
        <p:spPr>
          <a:xfrm>
            <a:off x="7467600" y="368587"/>
            <a:ext cx="1018227" cy="584775"/>
          </a:xfrm>
          <a:prstGeom prst="rect">
            <a:avLst/>
          </a:prstGeom>
          <a:solidFill>
            <a:srgbClr val="FFFF00"/>
          </a:solidFill>
          <a:ln w="38100">
            <a:solidFill>
              <a:schemeClr val="tx1"/>
            </a:solidFill>
          </a:ln>
        </p:spPr>
        <p:txBody>
          <a:bodyPr wrap="none" rtlCol="0">
            <a:spAutoFit/>
          </a:bodyPr>
          <a:lstStyle/>
          <a:p>
            <a:r>
              <a:rPr lang="en-US" sz="3200" b="1" dirty="0" smtClean="0"/>
              <a:t>2010</a:t>
            </a:r>
            <a:endParaRPr lang="en-US" sz="3200" b="1" dirty="0"/>
          </a:p>
        </p:txBody>
      </p:sp>
    </p:spTree>
    <p:extLst>
      <p:ext uri="{BB962C8B-B14F-4D97-AF65-F5344CB8AC3E}">
        <p14:creationId xmlns:p14="http://schemas.microsoft.com/office/powerpoint/2010/main" val="165687395"/>
      </p:ext>
    </p:extLst>
  </p:cSld>
  <p:clrMapOvr>
    <a:masterClrMapping/>
  </p:clrMapOvr>
  <mc:AlternateContent xmlns:mc="http://schemas.openxmlformats.org/markup-compatibility/2006" xmlns:p14="http://schemas.microsoft.com/office/powerpoint/2010/main">
    <mc:Choice Requires="p14">
      <p:transition spd="slow" p14:dur="2000" advTm="21317"/>
    </mc:Choice>
    <mc:Fallback xmlns="">
      <p:transition spd="slow" advTm="21317"/>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6439" y="4267200"/>
            <a:ext cx="6179962" cy="954107"/>
          </a:xfrm>
          <a:prstGeom prst="rect">
            <a:avLst/>
          </a:prstGeom>
          <a:noFill/>
        </p:spPr>
        <p:txBody>
          <a:bodyPr wrap="none" rtlCol="0">
            <a:spAutoFit/>
          </a:bodyPr>
          <a:lstStyle/>
          <a:p>
            <a:pPr algn="ctr"/>
            <a:r>
              <a:rPr lang="en-US" sz="2800" b="1" dirty="0" smtClean="0"/>
              <a:t>So, lets see if we can connect the dots….</a:t>
            </a:r>
          </a:p>
          <a:p>
            <a:pPr algn="ctr"/>
            <a:endParaRPr lang="en-US" sz="2800" b="1" dirty="0"/>
          </a:p>
        </p:txBody>
      </p:sp>
      <p:sp>
        <p:nvSpPr>
          <p:cNvPr id="3" name="TextBox 2"/>
          <p:cNvSpPr txBox="1"/>
          <p:nvPr/>
        </p:nvSpPr>
        <p:spPr>
          <a:xfrm>
            <a:off x="1143000" y="1371600"/>
            <a:ext cx="7348615" cy="1815882"/>
          </a:xfrm>
          <a:prstGeom prst="rect">
            <a:avLst/>
          </a:prstGeom>
          <a:noFill/>
        </p:spPr>
        <p:txBody>
          <a:bodyPr wrap="none" rtlCol="0">
            <a:spAutoFit/>
          </a:bodyPr>
          <a:lstStyle/>
          <a:p>
            <a:r>
              <a:rPr lang="en-US" sz="2800" b="1" dirty="0" smtClean="0"/>
              <a:t>You are encouraged to do your own homework. </a:t>
            </a:r>
          </a:p>
          <a:p>
            <a:r>
              <a:rPr lang="en-US" sz="2800" b="1" dirty="0" smtClean="0"/>
              <a:t>Research the internet, YouTube, government</a:t>
            </a:r>
          </a:p>
          <a:p>
            <a:r>
              <a:rPr lang="en-US" sz="2800" b="1" dirty="0" smtClean="0"/>
              <a:t>documents. See also </a:t>
            </a:r>
            <a:r>
              <a:rPr lang="en-US" sz="2800" b="1" dirty="0" smtClean="0">
                <a:hlinkClick r:id="rId2"/>
              </a:rPr>
              <a:t>www.davidfrost.org</a:t>
            </a:r>
            <a:endParaRPr lang="en-US" sz="2800" b="1" dirty="0" smtClean="0"/>
          </a:p>
          <a:p>
            <a:endParaRPr lang="en-US" sz="2800" b="1" dirty="0"/>
          </a:p>
        </p:txBody>
      </p:sp>
    </p:spTree>
    <p:extLst>
      <p:ext uri="{BB962C8B-B14F-4D97-AF65-F5344CB8AC3E}">
        <p14:creationId xmlns:p14="http://schemas.microsoft.com/office/powerpoint/2010/main" val="3280562956"/>
      </p:ext>
    </p:extLst>
  </p:cSld>
  <p:clrMapOvr>
    <a:masterClrMapping/>
  </p:clrMapOvr>
  <mc:AlternateContent xmlns:mc="http://schemas.openxmlformats.org/markup-compatibility/2006" xmlns:p14="http://schemas.microsoft.com/office/powerpoint/2010/main">
    <mc:Choice Requires="p14">
      <p:transition spd="slow" p14:dur="2000" advTm="8936"/>
    </mc:Choice>
    <mc:Fallback xmlns="">
      <p:transition spd="slow" advTm="8936"/>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Our Common Future book cover.g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8344" y="218662"/>
            <a:ext cx="154459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Global Biodiversity Assessment: Summary for Policy-Makers: R. T. Watson, V. H. Heywood, I. Bast - Windows Internet Explorer"/>
          <p:cNvPicPr>
            <a:picLocks noChangeAspect="1"/>
          </p:cNvPicPr>
          <p:nvPr/>
        </p:nvPicPr>
        <p:blipFill rotWithShape="1">
          <a:blip r:embed="rId4" cstate="print">
            <a:extLst>
              <a:ext uri="{28A0092B-C50C-407E-A947-70E740481C1C}">
                <a14:useLocalDpi xmlns:a14="http://schemas.microsoft.com/office/drawing/2010/main" val="0"/>
              </a:ext>
            </a:extLst>
          </a:blip>
          <a:srcRect l="36372" t="22154" r="37451" b="15252"/>
          <a:stretch/>
        </p:blipFill>
        <p:spPr>
          <a:xfrm>
            <a:off x="2574227" y="2773025"/>
            <a:ext cx="1627635" cy="2377440"/>
          </a:xfrm>
          <a:prstGeom prst="rect">
            <a:avLst/>
          </a:prstGeom>
        </p:spPr>
      </p:pic>
      <p:pic>
        <p:nvPicPr>
          <p:cNvPr id="6" name="Picture 2" descr="C:\Users\David\Pictures\agenda21_cover.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1695" y="252685"/>
            <a:ext cx="1769816" cy="2286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clinton2.nara.gov/PCSD/Publications/tsa.pdf - Windows Internet Explorer"/>
          <p:cNvPicPr>
            <a:picLocks noChangeAspect="1"/>
          </p:cNvPicPr>
          <p:nvPr/>
        </p:nvPicPr>
        <p:blipFill rotWithShape="1">
          <a:blip r:embed="rId6" cstate="print">
            <a:extLst>
              <a:ext uri="{28A0092B-C50C-407E-A947-70E740481C1C}">
                <a14:useLocalDpi xmlns:a14="http://schemas.microsoft.com/office/drawing/2010/main" val="0"/>
              </a:ext>
            </a:extLst>
          </a:blip>
          <a:srcRect l="33235" t="16055" r="34412" b="3697"/>
          <a:stretch/>
        </p:blipFill>
        <p:spPr>
          <a:xfrm>
            <a:off x="7244830" y="228027"/>
            <a:ext cx="1569113" cy="2377440"/>
          </a:xfrm>
          <a:prstGeom prst="rect">
            <a:avLst/>
          </a:prstGeom>
        </p:spPr>
      </p:pic>
      <p:sp>
        <p:nvSpPr>
          <p:cNvPr id="28" name="Right Arrow 27"/>
          <p:cNvSpPr/>
          <p:nvPr/>
        </p:nvSpPr>
        <p:spPr>
          <a:xfrm>
            <a:off x="1783373" y="1269865"/>
            <a:ext cx="562693"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783362" y="5586463"/>
            <a:ext cx="1843325" cy="1015663"/>
          </a:xfrm>
          <a:prstGeom prst="rect">
            <a:avLst/>
          </a:prstGeom>
          <a:noFill/>
          <a:ln w="38100">
            <a:solidFill>
              <a:schemeClr val="tx1"/>
            </a:solidFill>
          </a:ln>
        </p:spPr>
        <p:txBody>
          <a:bodyPr wrap="none" rtlCol="0">
            <a:spAutoFit/>
          </a:bodyPr>
          <a:lstStyle/>
          <a:p>
            <a:pPr algn="ctr"/>
            <a:r>
              <a:rPr lang="en-US" sz="2000" b="1" dirty="0" smtClean="0">
                <a:solidFill>
                  <a:srgbClr val="FF0000"/>
                </a:solidFill>
                <a:effectLst>
                  <a:outerShdw blurRad="38100" dist="38100" dir="2700000" algn="tl">
                    <a:srgbClr val="000000">
                      <a:alpha val="43137"/>
                    </a:srgbClr>
                  </a:outerShdw>
                </a:effectLst>
              </a:rPr>
              <a:t>Your Towns</a:t>
            </a:r>
          </a:p>
          <a:p>
            <a:pPr algn="ctr"/>
            <a:r>
              <a:rPr lang="en-US" sz="2000" b="1" dirty="0" smtClean="0">
                <a:solidFill>
                  <a:srgbClr val="FF0000"/>
                </a:solidFill>
                <a:effectLst>
                  <a:outerShdw blurRad="38100" dist="38100" dir="2700000" algn="tl">
                    <a:srgbClr val="000000">
                      <a:alpha val="43137"/>
                    </a:srgbClr>
                  </a:outerShdw>
                </a:effectLst>
              </a:rPr>
              <a:t>Comprehensive</a:t>
            </a:r>
          </a:p>
          <a:p>
            <a:pPr algn="ctr"/>
            <a:r>
              <a:rPr lang="en-US" sz="2000" b="1" dirty="0" smtClean="0">
                <a:solidFill>
                  <a:srgbClr val="FF0000"/>
                </a:solidFill>
                <a:effectLst>
                  <a:outerShdw blurRad="38100" dist="38100" dir="2700000" algn="tl">
                    <a:srgbClr val="000000">
                      <a:alpha val="43137"/>
                    </a:srgbClr>
                  </a:outerShdw>
                </a:effectLst>
              </a:rPr>
              <a:t>Plan?</a:t>
            </a:r>
            <a:endParaRPr lang="en-US" sz="2000" b="1" dirty="0">
              <a:solidFill>
                <a:srgbClr val="FF0000"/>
              </a:solidFill>
              <a:effectLst>
                <a:outerShdw blurRad="38100" dist="38100" dir="2700000" algn="tl">
                  <a:srgbClr val="000000">
                    <a:alpha val="43137"/>
                  </a:srgbClr>
                </a:outerShdw>
              </a:effectLst>
            </a:endParaRPr>
          </a:p>
        </p:txBody>
      </p:sp>
      <p:pic>
        <p:nvPicPr>
          <p:cNvPr id="26" name="Picture 25" descr="http://www.unhabitat.org/downloads/docs/3566_45413_HS-733.pdf - Windows Internet Explorer"/>
          <p:cNvPicPr>
            <a:picLocks noChangeAspect="1"/>
          </p:cNvPicPr>
          <p:nvPr/>
        </p:nvPicPr>
        <p:blipFill rotWithShape="1">
          <a:blip r:embed="rId7" cstate="print">
            <a:extLst>
              <a:ext uri="{28A0092B-C50C-407E-A947-70E740481C1C}">
                <a14:useLocalDpi xmlns:a14="http://schemas.microsoft.com/office/drawing/2010/main" val="0"/>
              </a:ext>
            </a:extLst>
          </a:blip>
          <a:srcRect l="45098" t="27290" r="43628" b="45907"/>
          <a:stretch/>
        </p:blipFill>
        <p:spPr>
          <a:xfrm>
            <a:off x="76200" y="150082"/>
            <a:ext cx="1637163" cy="2377440"/>
          </a:xfrm>
          <a:prstGeom prst="rect">
            <a:avLst/>
          </a:prstGeom>
        </p:spPr>
      </p:pic>
      <p:pic>
        <p:nvPicPr>
          <p:cNvPr id="37" name="Picture 36" descr="Vibrant NEO | A NEOSCC Initiative - Windows Internet Explorer"/>
          <p:cNvPicPr>
            <a:picLocks noChangeAspect="1"/>
          </p:cNvPicPr>
          <p:nvPr/>
        </p:nvPicPr>
        <p:blipFill rotWithShape="1">
          <a:blip r:embed="rId8" cstate="print">
            <a:extLst>
              <a:ext uri="{28A0092B-C50C-407E-A947-70E740481C1C}">
                <a14:useLocalDpi xmlns:a14="http://schemas.microsoft.com/office/drawing/2010/main" val="0"/>
              </a:ext>
            </a:extLst>
          </a:blip>
          <a:srcRect l="20865" t="19305" r="61827" b="63380"/>
          <a:stretch/>
        </p:blipFill>
        <p:spPr>
          <a:xfrm>
            <a:off x="3670279" y="5497845"/>
            <a:ext cx="2094806" cy="1280160"/>
          </a:xfrm>
          <a:prstGeom prst="rect">
            <a:avLst/>
          </a:prstGeom>
        </p:spPr>
      </p:pic>
      <p:pic>
        <p:nvPicPr>
          <p:cNvPr id="38" name="Picture 37" descr=", The: A Report by the Council of the Club of Rome - Alexander King, Bertrand Schneider - Googl - Windows Internet Explorer"/>
          <p:cNvPicPr>
            <a:picLocks noChangeAspect="1"/>
          </p:cNvPicPr>
          <p:nvPr/>
        </p:nvPicPr>
        <p:blipFill rotWithShape="1">
          <a:blip r:embed="rId9" cstate="print">
            <a:extLst>
              <a:ext uri="{28A0092B-C50C-407E-A947-70E740481C1C}">
                <a14:useLocalDpi xmlns:a14="http://schemas.microsoft.com/office/drawing/2010/main" val="0"/>
              </a:ext>
            </a:extLst>
          </a:blip>
          <a:srcRect l="43654" t="25602" r="36250" b="23082"/>
          <a:stretch/>
        </p:blipFill>
        <p:spPr>
          <a:xfrm>
            <a:off x="327360" y="2727305"/>
            <a:ext cx="1582808" cy="2468880"/>
          </a:xfrm>
          <a:prstGeom prst="rect">
            <a:avLst/>
          </a:prstGeom>
        </p:spPr>
      </p:pic>
      <p:pic>
        <p:nvPicPr>
          <p:cNvPr id="39" name="Picture 2" descr="what is the epa"/>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76800" y="2912005"/>
            <a:ext cx="842963" cy="9144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US-DeptOfTransportation-Seal.sv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72200" y="287859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HUD Logo">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55461" y="2899698"/>
            <a:ext cx="947852" cy="9144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http://www.balancedgrowth.ohio.gov/Portals/0/BG%20Documents/BLLUP%20Final%20Public%20Review%201 - Windows Internet Explorer"/>
          <p:cNvPicPr>
            <a:picLocks noChangeAspect="1"/>
          </p:cNvPicPr>
          <p:nvPr/>
        </p:nvPicPr>
        <p:blipFill rotWithShape="1">
          <a:blip r:embed="rId15" cstate="print">
            <a:extLst>
              <a:ext uri="{28A0092B-C50C-407E-A947-70E740481C1C}">
                <a14:useLocalDpi xmlns:a14="http://schemas.microsoft.com/office/drawing/2010/main" val="0"/>
              </a:ext>
            </a:extLst>
          </a:blip>
          <a:srcRect l="30826" t="16845" r="32018" b="43054"/>
          <a:stretch/>
        </p:blipFill>
        <p:spPr>
          <a:xfrm>
            <a:off x="894781" y="5521611"/>
            <a:ext cx="1737360" cy="1145369"/>
          </a:xfrm>
          <a:prstGeom prst="rect">
            <a:avLst/>
          </a:prstGeom>
        </p:spPr>
      </p:pic>
      <p:pic>
        <p:nvPicPr>
          <p:cNvPr id="43" name="Picture 42" descr="Nature Conservancy | Protecting Nature, Preserving Life - Windows Internet Explorer"/>
          <p:cNvPicPr>
            <a:picLocks noChangeAspect="1"/>
          </p:cNvPicPr>
          <p:nvPr/>
        </p:nvPicPr>
        <p:blipFill rotWithShape="1">
          <a:blip r:embed="rId16" cstate="print">
            <a:extLst>
              <a:ext uri="{28A0092B-C50C-407E-A947-70E740481C1C}">
                <a14:useLocalDpi xmlns:a14="http://schemas.microsoft.com/office/drawing/2010/main" val="0"/>
              </a:ext>
            </a:extLst>
          </a:blip>
          <a:srcRect l="20096" t="21351" r="66443" b="68575"/>
          <a:stretch/>
        </p:blipFill>
        <p:spPr>
          <a:xfrm>
            <a:off x="4322798" y="4207413"/>
            <a:ext cx="1600199" cy="731520"/>
          </a:xfrm>
          <a:prstGeom prst="rect">
            <a:avLst/>
          </a:prstGeom>
        </p:spPr>
      </p:pic>
      <p:pic>
        <p:nvPicPr>
          <p:cNvPr id="44" name="Picture 43" descr="Sierra Club - Ask.com Encyclopedia - Windows Internet Explorer"/>
          <p:cNvPicPr>
            <a:picLocks noChangeAspect="1"/>
          </p:cNvPicPr>
          <p:nvPr/>
        </p:nvPicPr>
        <p:blipFill rotWithShape="1">
          <a:blip r:embed="rId17" cstate="print">
            <a:extLst>
              <a:ext uri="{28A0092B-C50C-407E-A947-70E740481C1C}">
                <a14:useLocalDpi xmlns:a14="http://schemas.microsoft.com/office/drawing/2010/main" val="0"/>
              </a:ext>
            </a:extLst>
          </a:blip>
          <a:srcRect l="37308" t="55824" r="52692" b="36620"/>
          <a:stretch/>
        </p:blipFill>
        <p:spPr>
          <a:xfrm>
            <a:off x="5995200" y="4207413"/>
            <a:ext cx="1386838" cy="640080"/>
          </a:xfrm>
          <a:prstGeom prst="rect">
            <a:avLst/>
          </a:prstGeom>
        </p:spPr>
      </p:pic>
      <p:pic>
        <p:nvPicPr>
          <p:cNvPr id="45" name="Picture 2" descr="http://rpmedia.ask.com/ts?u=/wikipedia/en/thumb/0/0b/World_Resources_Institute_logo.jpg/220px-World_Resources_Institute_logo.jpg">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414276" y="4186897"/>
            <a:ext cx="1588168" cy="548640"/>
          </a:xfrm>
          <a:prstGeom prst="rect">
            <a:avLst/>
          </a:prstGeom>
          <a:noFill/>
          <a:extLst>
            <a:ext uri="{909E8E84-426E-40DD-AFC4-6F175D3DCCD1}">
              <a14:hiddenFill xmlns:a14="http://schemas.microsoft.com/office/drawing/2010/main">
                <a:solidFill>
                  <a:srgbClr val="FFFFFF"/>
                </a:solidFill>
              </a14:hiddenFill>
            </a:ext>
          </a:extLst>
        </p:spPr>
      </p:pic>
      <p:sp>
        <p:nvSpPr>
          <p:cNvPr id="46" name="Right Arrow 45"/>
          <p:cNvSpPr/>
          <p:nvPr/>
        </p:nvSpPr>
        <p:spPr>
          <a:xfrm>
            <a:off x="4132717" y="1267355"/>
            <a:ext cx="562693"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6629400" y="1174431"/>
            <a:ext cx="562693"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p:cNvSpPr/>
          <p:nvPr/>
        </p:nvSpPr>
        <p:spPr>
          <a:xfrm>
            <a:off x="1988088" y="3493830"/>
            <a:ext cx="562693"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a:off x="4256845" y="3093483"/>
            <a:ext cx="562693"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ight Arrow 49"/>
          <p:cNvSpPr/>
          <p:nvPr/>
        </p:nvSpPr>
        <p:spPr>
          <a:xfrm>
            <a:off x="228600" y="5683341"/>
            <a:ext cx="562693"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p:cNvSpPr/>
          <p:nvPr/>
        </p:nvSpPr>
        <p:spPr>
          <a:xfrm>
            <a:off x="2911537" y="5851979"/>
            <a:ext cx="562693"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51"/>
          <p:cNvSpPr/>
          <p:nvPr/>
        </p:nvSpPr>
        <p:spPr>
          <a:xfrm>
            <a:off x="5984929" y="5875846"/>
            <a:ext cx="562693"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1756895"/>
      </p:ext>
    </p:extLst>
  </p:cSld>
  <p:clrMapOvr>
    <a:masterClrMapping/>
  </p:clrMapOvr>
  <mc:AlternateContent xmlns:mc="http://schemas.openxmlformats.org/markup-compatibility/2006" xmlns:p14="http://schemas.microsoft.com/office/powerpoint/2010/main">
    <mc:Choice Requires="p14">
      <p:transition p14:dur="10" advTm="16831"/>
    </mc:Choice>
    <mc:Fallback xmlns="">
      <p:transition advTm="168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ppt_x"/>
                                          </p:val>
                                        </p:tav>
                                        <p:tav tm="100000">
                                          <p:val>
                                            <p:strVal val="#ppt_x"/>
                                          </p:val>
                                        </p:tav>
                                      </p:tavLst>
                                    </p:anim>
                                    <p:anim calcmode="lin" valueType="num">
                                      <p:cBhvr additive="base">
                                        <p:cTn id="13" dur="500" fill="hold"/>
                                        <p:tgtEl>
                                          <p:spTgt spid="4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additive="base">
                                        <p:cTn id="22" dur="500" fill="hold"/>
                                        <p:tgtEl>
                                          <p:spTgt spid="47"/>
                                        </p:tgtEl>
                                        <p:attrNameLst>
                                          <p:attrName>ppt_x</p:attrName>
                                        </p:attrNameLst>
                                      </p:cBhvr>
                                      <p:tavLst>
                                        <p:tav tm="0">
                                          <p:val>
                                            <p:strVal val="#ppt_x"/>
                                          </p:val>
                                        </p:tav>
                                        <p:tav tm="100000">
                                          <p:val>
                                            <p:strVal val="#ppt_x"/>
                                          </p:val>
                                        </p:tav>
                                      </p:tavLst>
                                    </p:anim>
                                    <p:anim calcmode="lin" valueType="num">
                                      <p:cBhvr additive="base">
                                        <p:cTn id="23" dur="500" fill="hold"/>
                                        <p:tgtEl>
                                          <p:spTgt spid="4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additive="base">
                                        <p:cTn id="32" dur="500" fill="hold"/>
                                        <p:tgtEl>
                                          <p:spTgt spid="38"/>
                                        </p:tgtEl>
                                        <p:attrNameLst>
                                          <p:attrName>ppt_x</p:attrName>
                                        </p:attrNameLst>
                                      </p:cBhvr>
                                      <p:tavLst>
                                        <p:tav tm="0">
                                          <p:val>
                                            <p:strVal val="#ppt_x"/>
                                          </p:val>
                                        </p:tav>
                                        <p:tav tm="100000">
                                          <p:val>
                                            <p:strVal val="#ppt_x"/>
                                          </p:val>
                                        </p:tav>
                                      </p:tavLst>
                                    </p:anim>
                                    <p:anim calcmode="lin" valueType="num">
                                      <p:cBhvr additive="base">
                                        <p:cTn id="33" dur="500" fill="hold"/>
                                        <p:tgtEl>
                                          <p:spTgt spid="3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ppt_x"/>
                                          </p:val>
                                        </p:tav>
                                        <p:tav tm="100000">
                                          <p:val>
                                            <p:strVal val="#ppt_x"/>
                                          </p:val>
                                        </p:tav>
                                      </p:tavLst>
                                    </p:anim>
                                    <p:anim calcmode="lin" valueType="num">
                                      <p:cBhvr additive="base">
                                        <p:cTn id="38" dur="500" fill="hold"/>
                                        <p:tgtEl>
                                          <p:spTgt spid="4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ppt_x"/>
                                          </p:val>
                                        </p:tav>
                                        <p:tav tm="100000">
                                          <p:val>
                                            <p:strVal val="#ppt_x"/>
                                          </p:val>
                                        </p:tav>
                                      </p:tavLst>
                                    </p:anim>
                                    <p:anim calcmode="lin" valueType="num">
                                      <p:cBhvr additive="base">
                                        <p:cTn id="43" dur="500" fill="hold"/>
                                        <p:tgtEl>
                                          <p:spTgt spid="4"/>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ppt_x"/>
                                          </p:val>
                                        </p:tav>
                                        <p:tav tm="100000">
                                          <p:val>
                                            <p:strVal val="#ppt_x"/>
                                          </p:val>
                                        </p:tav>
                                      </p:tavLst>
                                    </p:anim>
                                    <p:anim calcmode="lin" valueType="num">
                                      <p:cBhvr additive="base">
                                        <p:cTn id="48" dur="500" fill="hold"/>
                                        <p:tgtEl>
                                          <p:spTgt spid="49"/>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additive="base">
                                        <p:cTn id="52" dur="500" fill="hold"/>
                                        <p:tgtEl>
                                          <p:spTgt spid="39"/>
                                        </p:tgtEl>
                                        <p:attrNameLst>
                                          <p:attrName>ppt_x</p:attrName>
                                        </p:attrNameLst>
                                      </p:cBhvr>
                                      <p:tavLst>
                                        <p:tav tm="0">
                                          <p:val>
                                            <p:strVal val="#ppt_x"/>
                                          </p:val>
                                        </p:tav>
                                        <p:tav tm="100000">
                                          <p:val>
                                            <p:strVal val="#ppt_x"/>
                                          </p:val>
                                        </p:tav>
                                      </p:tavLst>
                                    </p:anim>
                                    <p:anim calcmode="lin" valueType="num">
                                      <p:cBhvr additive="base">
                                        <p:cTn id="53" dur="500" fill="hold"/>
                                        <p:tgtEl>
                                          <p:spTgt spid="39"/>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additive="base">
                                        <p:cTn id="62" dur="500" fill="hold"/>
                                        <p:tgtEl>
                                          <p:spTgt spid="41"/>
                                        </p:tgtEl>
                                        <p:attrNameLst>
                                          <p:attrName>ppt_x</p:attrName>
                                        </p:attrNameLst>
                                      </p:cBhvr>
                                      <p:tavLst>
                                        <p:tav tm="0">
                                          <p:val>
                                            <p:strVal val="#ppt_x"/>
                                          </p:val>
                                        </p:tav>
                                        <p:tav tm="100000">
                                          <p:val>
                                            <p:strVal val="#ppt_x"/>
                                          </p:val>
                                        </p:tav>
                                      </p:tavLst>
                                    </p:anim>
                                    <p:anim calcmode="lin" valueType="num">
                                      <p:cBhvr additive="base">
                                        <p:cTn id="63" dur="500" fill="hold"/>
                                        <p:tgtEl>
                                          <p:spTgt spid="41"/>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nodeType="after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ppt_x"/>
                                          </p:val>
                                        </p:tav>
                                        <p:tav tm="100000">
                                          <p:val>
                                            <p:strVal val="#ppt_x"/>
                                          </p:val>
                                        </p:tav>
                                      </p:tavLst>
                                    </p:anim>
                                    <p:anim calcmode="lin" valueType="num">
                                      <p:cBhvr additive="base">
                                        <p:cTn id="68" dur="500" fill="hold"/>
                                        <p:tgtEl>
                                          <p:spTgt spid="43"/>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additive="base">
                                        <p:cTn id="72" dur="500" fill="hold"/>
                                        <p:tgtEl>
                                          <p:spTgt spid="44"/>
                                        </p:tgtEl>
                                        <p:attrNameLst>
                                          <p:attrName>ppt_x</p:attrName>
                                        </p:attrNameLst>
                                      </p:cBhvr>
                                      <p:tavLst>
                                        <p:tav tm="0">
                                          <p:val>
                                            <p:strVal val="#ppt_x"/>
                                          </p:val>
                                        </p:tav>
                                        <p:tav tm="100000">
                                          <p:val>
                                            <p:strVal val="#ppt_x"/>
                                          </p:val>
                                        </p:tav>
                                      </p:tavLst>
                                    </p:anim>
                                    <p:anim calcmode="lin" valueType="num">
                                      <p:cBhvr additive="base">
                                        <p:cTn id="73" dur="500" fill="hold"/>
                                        <p:tgtEl>
                                          <p:spTgt spid="44"/>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nodeType="afterEffect">
                                  <p:stCondLst>
                                    <p:cond delay="0"/>
                                  </p:stCondLst>
                                  <p:childTnLst>
                                    <p:set>
                                      <p:cBhvr>
                                        <p:cTn id="76" dur="1" fill="hold">
                                          <p:stCondLst>
                                            <p:cond delay="0"/>
                                          </p:stCondLst>
                                        </p:cTn>
                                        <p:tgtEl>
                                          <p:spTgt spid="45"/>
                                        </p:tgtEl>
                                        <p:attrNameLst>
                                          <p:attrName>style.visibility</p:attrName>
                                        </p:attrNameLst>
                                      </p:cBhvr>
                                      <p:to>
                                        <p:strVal val="visible"/>
                                      </p:to>
                                    </p:set>
                                    <p:anim calcmode="lin" valueType="num">
                                      <p:cBhvr additive="base">
                                        <p:cTn id="77" dur="500" fill="hold"/>
                                        <p:tgtEl>
                                          <p:spTgt spid="45"/>
                                        </p:tgtEl>
                                        <p:attrNameLst>
                                          <p:attrName>ppt_x</p:attrName>
                                        </p:attrNameLst>
                                      </p:cBhvr>
                                      <p:tavLst>
                                        <p:tav tm="0">
                                          <p:val>
                                            <p:strVal val="#ppt_x"/>
                                          </p:val>
                                        </p:tav>
                                        <p:tav tm="100000">
                                          <p:val>
                                            <p:strVal val="#ppt_x"/>
                                          </p:val>
                                        </p:tav>
                                      </p:tavLst>
                                    </p:anim>
                                    <p:anim calcmode="lin" valueType="num">
                                      <p:cBhvr additive="base">
                                        <p:cTn id="78" dur="500" fill="hold"/>
                                        <p:tgtEl>
                                          <p:spTgt spid="4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50"/>
                                        </p:tgtEl>
                                        <p:attrNameLst>
                                          <p:attrName>style.visibility</p:attrName>
                                        </p:attrNameLst>
                                      </p:cBhvr>
                                      <p:to>
                                        <p:strVal val="visible"/>
                                      </p:to>
                                    </p:set>
                                    <p:anim calcmode="lin" valueType="num">
                                      <p:cBhvr additive="base">
                                        <p:cTn id="82" dur="500" fill="hold"/>
                                        <p:tgtEl>
                                          <p:spTgt spid="50"/>
                                        </p:tgtEl>
                                        <p:attrNameLst>
                                          <p:attrName>ppt_x</p:attrName>
                                        </p:attrNameLst>
                                      </p:cBhvr>
                                      <p:tavLst>
                                        <p:tav tm="0">
                                          <p:val>
                                            <p:strVal val="#ppt_x"/>
                                          </p:val>
                                        </p:tav>
                                        <p:tav tm="100000">
                                          <p:val>
                                            <p:strVal val="#ppt_x"/>
                                          </p:val>
                                        </p:tav>
                                      </p:tavLst>
                                    </p:anim>
                                    <p:anim calcmode="lin" valueType="num">
                                      <p:cBhvr additive="base">
                                        <p:cTn id="83" dur="500" fill="hold"/>
                                        <p:tgtEl>
                                          <p:spTgt spid="50"/>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nodeType="afterEffect">
                                  <p:stCondLst>
                                    <p:cond delay="0"/>
                                  </p:stCondLst>
                                  <p:childTnLst>
                                    <p:set>
                                      <p:cBhvr>
                                        <p:cTn id="86" dur="1" fill="hold">
                                          <p:stCondLst>
                                            <p:cond delay="0"/>
                                          </p:stCondLst>
                                        </p:cTn>
                                        <p:tgtEl>
                                          <p:spTgt spid="42"/>
                                        </p:tgtEl>
                                        <p:attrNameLst>
                                          <p:attrName>style.visibility</p:attrName>
                                        </p:attrNameLst>
                                      </p:cBhvr>
                                      <p:to>
                                        <p:strVal val="visible"/>
                                      </p:to>
                                    </p:set>
                                    <p:anim calcmode="lin" valueType="num">
                                      <p:cBhvr additive="base">
                                        <p:cTn id="87" dur="500" fill="hold"/>
                                        <p:tgtEl>
                                          <p:spTgt spid="42"/>
                                        </p:tgtEl>
                                        <p:attrNameLst>
                                          <p:attrName>ppt_x</p:attrName>
                                        </p:attrNameLst>
                                      </p:cBhvr>
                                      <p:tavLst>
                                        <p:tav tm="0">
                                          <p:val>
                                            <p:strVal val="#ppt_x"/>
                                          </p:val>
                                        </p:tav>
                                        <p:tav tm="100000">
                                          <p:val>
                                            <p:strVal val="#ppt_x"/>
                                          </p:val>
                                        </p:tav>
                                      </p:tavLst>
                                    </p:anim>
                                    <p:anim calcmode="lin" valueType="num">
                                      <p:cBhvr additive="base">
                                        <p:cTn id="88" dur="500" fill="hold"/>
                                        <p:tgtEl>
                                          <p:spTgt spid="42"/>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nodeType="afterEffect">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cBhvr additive="base">
                                        <p:cTn id="97" dur="500" fill="hold"/>
                                        <p:tgtEl>
                                          <p:spTgt spid="37"/>
                                        </p:tgtEl>
                                        <p:attrNameLst>
                                          <p:attrName>ppt_x</p:attrName>
                                        </p:attrNameLst>
                                      </p:cBhvr>
                                      <p:tavLst>
                                        <p:tav tm="0">
                                          <p:val>
                                            <p:strVal val="#ppt_x"/>
                                          </p:val>
                                        </p:tav>
                                        <p:tav tm="100000">
                                          <p:val>
                                            <p:strVal val="#ppt_x"/>
                                          </p:val>
                                        </p:tav>
                                      </p:tavLst>
                                    </p:anim>
                                    <p:anim calcmode="lin" valueType="num">
                                      <p:cBhvr additive="base">
                                        <p:cTn id="98" dur="500" fill="hold"/>
                                        <p:tgtEl>
                                          <p:spTgt spid="37"/>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grpId="0" nodeType="afterEffect">
                                  <p:stCondLst>
                                    <p:cond delay="0"/>
                                  </p:stCondLst>
                                  <p:childTnLst>
                                    <p:set>
                                      <p:cBhvr>
                                        <p:cTn id="101" dur="1" fill="hold">
                                          <p:stCondLst>
                                            <p:cond delay="0"/>
                                          </p:stCondLst>
                                        </p:cTn>
                                        <p:tgtEl>
                                          <p:spTgt spid="52"/>
                                        </p:tgtEl>
                                        <p:attrNameLst>
                                          <p:attrName>style.visibility</p:attrName>
                                        </p:attrNameLst>
                                      </p:cBhvr>
                                      <p:to>
                                        <p:strVal val="visible"/>
                                      </p:to>
                                    </p:set>
                                    <p:anim calcmode="lin" valueType="num">
                                      <p:cBhvr additive="base">
                                        <p:cTn id="102" dur="500" fill="hold"/>
                                        <p:tgtEl>
                                          <p:spTgt spid="52"/>
                                        </p:tgtEl>
                                        <p:attrNameLst>
                                          <p:attrName>ppt_x</p:attrName>
                                        </p:attrNameLst>
                                      </p:cBhvr>
                                      <p:tavLst>
                                        <p:tav tm="0">
                                          <p:val>
                                            <p:strVal val="#ppt_x"/>
                                          </p:val>
                                        </p:tav>
                                        <p:tav tm="100000">
                                          <p:val>
                                            <p:strVal val="#ppt_x"/>
                                          </p:val>
                                        </p:tav>
                                      </p:tavLst>
                                    </p:anim>
                                    <p:anim calcmode="lin" valueType="num">
                                      <p:cBhvr additive="base">
                                        <p:cTn id="103" dur="500" fill="hold"/>
                                        <p:tgtEl>
                                          <p:spTgt spid="52"/>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grpId="0" nodeType="afterEffect">
                                  <p:stCondLst>
                                    <p:cond delay="0"/>
                                  </p:stCondLst>
                                  <p:childTnLst>
                                    <p:set>
                                      <p:cBhvr>
                                        <p:cTn id="106" dur="1" fill="hold">
                                          <p:stCondLst>
                                            <p:cond delay="0"/>
                                          </p:stCondLst>
                                        </p:cTn>
                                        <p:tgtEl>
                                          <p:spTgt spid="3"/>
                                        </p:tgtEl>
                                        <p:attrNameLst>
                                          <p:attrName>style.visibility</p:attrName>
                                        </p:attrNameLst>
                                      </p:cBhvr>
                                      <p:to>
                                        <p:strVal val="visible"/>
                                      </p:to>
                                    </p:set>
                                    <p:anim calcmode="lin" valueType="num">
                                      <p:cBhvr additive="base">
                                        <p:cTn id="107" dur="500" fill="hold"/>
                                        <p:tgtEl>
                                          <p:spTgt spid="3"/>
                                        </p:tgtEl>
                                        <p:attrNameLst>
                                          <p:attrName>ppt_x</p:attrName>
                                        </p:attrNameLst>
                                      </p:cBhvr>
                                      <p:tavLst>
                                        <p:tav tm="0">
                                          <p:val>
                                            <p:strVal val="#ppt_x"/>
                                          </p:val>
                                        </p:tav>
                                        <p:tav tm="100000">
                                          <p:val>
                                            <p:strVal val="#ppt_x"/>
                                          </p:val>
                                        </p:tav>
                                      </p:tavLst>
                                    </p:anim>
                                    <p:anim calcmode="lin" valueType="num">
                                      <p:cBhvr additive="base">
                                        <p:cTn id="10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6" grpId="0" animBg="1"/>
      <p:bldP spid="47" grpId="0" animBg="1"/>
      <p:bldP spid="48" grpId="0" animBg="1"/>
      <p:bldP spid="49" grpId="0" animBg="1"/>
      <p:bldP spid="50" grpId="0" animBg="1"/>
      <p:bldP spid="51" grpId="0" animBg="1"/>
      <p:bldP spid="5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561" y="2362200"/>
            <a:ext cx="8425384" cy="1569660"/>
          </a:xfrm>
          <a:prstGeom prst="rect">
            <a:avLst/>
          </a:prstGeom>
          <a:noFill/>
        </p:spPr>
        <p:txBody>
          <a:bodyPr wrap="none" rtlCol="0">
            <a:spAutoFit/>
          </a:bodyPr>
          <a:lstStyle/>
          <a:p>
            <a:pPr algn="ctr"/>
            <a:r>
              <a:rPr lang="en-US" sz="4800" b="1" dirty="0" smtClean="0"/>
              <a:t>What parts of our lives are to be</a:t>
            </a:r>
          </a:p>
          <a:p>
            <a:pPr algn="ctr"/>
            <a:r>
              <a:rPr lang="en-US" sz="4800" b="1" dirty="0" smtClean="0"/>
              <a:t>managed by “sustainability”?</a:t>
            </a:r>
            <a:endParaRPr lang="en-US" sz="4800" b="1" dirty="0"/>
          </a:p>
        </p:txBody>
      </p:sp>
    </p:spTree>
    <p:extLst>
      <p:ext uri="{BB962C8B-B14F-4D97-AF65-F5344CB8AC3E}">
        <p14:creationId xmlns:p14="http://schemas.microsoft.com/office/powerpoint/2010/main" val="351169003"/>
      </p:ext>
    </p:extLst>
  </p:cSld>
  <p:clrMapOvr>
    <a:masterClrMapping/>
  </p:clrMapOvr>
  <mc:AlternateContent xmlns:mc="http://schemas.openxmlformats.org/markup-compatibility/2006" xmlns:p14="http://schemas.microsoft.com/office/powerpoint/2010/main">
    <mc:Choice Requires="p14">
      <p:transition spd="slow" p14:dur="2000" advTm="5687"/>
    </mc:Choice>
    <mc:Fallback xmlns="">
      <p:transition spd="slow" advTm="5687"/>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9399" y="1837173"/>
            <a:ext cx="1447800" cy="577334"/>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78277" y="588037"/>
            <a:ext cx="2405870" cy="812974"/>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78277" y="2751808"/>
            <a:ext cx="1503987" cy="685800"/>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8277" y="2829534"/>
            <a:ext cx="1556836" cy="461665"/>
          </a:xfrm>
          <a:prstGeom prst="rect">
            <a:avLst/>
          </a:prstGeom>
          <a:noFill/>
        </p:spPr>
        <p:txBody>
          <a:bodyPr wrap="none" rtlCol="0">
            <a:spAutoFit/>
          </a:bodyPr>
          <a:lstStyle/>
          <a:p>
            <a:r>
              <a:rPr lang="en-US" sz="2400" b="1" dirty="0" smtClean="0"/>
              <a:t>Air Quality</a:t>
            </a:r>
            <a:endParaRPr lang="en-US" sz="2400" b="1" dirty="0"/>
          </a:p>
        </p:txBody>
      </p:sp>
      <p:sp>
        <p:nvSpPr>
          <p:cNvPr id="7" name="Oval 6"/>
          <p:cNvSpPr/>
          <p:nvPr/>
        </p:nvSpPr>
        <p:spPr>
          <a:xfrm>
            <a:off x="2647633" y="366329"/>
            <a:ext cx="1752600" cy="685800"/>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2633" y="606966"/>
            <a:ext cx="2052550" cy="830997"/>
          </a:xfrm>
          <a:prstGeom prst="rect">
            <a:avLst/>
          </a:prstGeom>
          <a:noFill/>
        </p:spPr>
        <p:txBody>
          <a:bodyPr wrap="none" rtlCol="0">
            <a:spAutoFit/>
          </a:bodyPr>
          <a:lstStyle/>
          <a:p>
            <a:pPr algn="ctr"/>
            <a:r>
              <a:rPr lang="en-US" sz="2400" b="1" dirty="0" smtClean="0"/>
              <a:t>Environmental</a:t>
            </a:r>
          </a:p>
          <a:p>
            <a:pPr algn="ctr"/>
            <a:r>
              <a:rPr lang="en-US" sz="2400" b="1" dirty="0" smtClean="0"/>
              <a:t>quality</a:t>
            </a:r>
            <a:endParaRPr lang="en-US" sz="2400" b="1" dirty="0"/>
          </a:p>
        </p:txBody>
      </p:sp>
      <p:sp>
        <p:nvSpPr>
          <p:cNvPr id="9" name="TextBox 8"/>
          <p:cNvSpPr txBox="1"/>
          <p:nvPr/>
        </p:nvSpPr>
        <p:spPr>
          <a:xfrm>
            <a:off x="2742158" y="492563"/>
            <a:ext cx="1449884" cy="461665"/>
          </a:xfrm>
          <a:prstGeom prst="rect">
            <a:avLst/>
          </a:prstGeom>
          <a:noFill/>
        </p:spPr>
        <p:txBody>
          <a:bodyPr wrap="none" rtlCol="0">
            <a:spAutoFit/>
          </a:bodyPr>
          <a:lstStyle/>
          <a:p>
            <a:r>
              <a:rPr lang="en-US" sz="2400" b="1" dirty="0" smtClean="0"/>
              <a:t>Education</a:t>
            </a:r>
            <a:endParaRPr lang="en-US" sz="2400" b="1" dirty="0"/>
          </a:p>
        </p:txBody>
      </p:sp>
      <p:sp>
        <p:nvSpPr>
          <p:cNvPr id="10" name="Oval 9"/>
          <p:cNvSpPr/>
          <p:nvPr/>
        </p:nvSpPr>
        <p:spPr>
          <a:xfrm>
            <a:off x="406763" y="3568619"/>
            <a:ext cx="1752600" cy="891997"/>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6763" y="3568619"/>
            <a:ext cx="1732205" cy="830997"/>
          </a:xfrm>
          <a:prstGeom prst="rect">
            <a:avLst/>
          </a:prstGeom>
          <a:noFill/>
        </p:spPr>
        <p:txBody>
          <a:bodyPr wrap="none" rtlCol="0">
            <a:spAutoFit/>
          </a:bodyPr>
          <a:lstStyle/>
          <a:p>
            <a:pPr algn="ctr"/>
            <a:r>
              <a:rPr lang="en-US" sz="2400" b="1" dirty="0" smtClean="0"/>
              <a:t>Water &amp;</a:t>
            </a:r>
          </a:p>
          <a:p>
            <a:pPr algn="ctr"/>
            <a:r>
              <a:rPr lang="en-US" sz="2400" b="1" dirty="0" smtClean="0"/>
              <a:t>liquid waste</a:t>
            </a:r>
            <a:endParaRPr lang="en-US" sz="2400" b="1" dirty="0"/>
          </a:p>
        </p:txBody>
      </p:sp>
      <p:sp>
        <p:nvSpPr>
          <p:cNvPr id="12" name="Oval 11"/>
          <p:cNvSpPr/>
          <p:nvPr/>
        </p:nvSpPr>
        <p:spPr>
          <a:xfrm>
            <a:off x="647700" y="4691327"/>
            <a:ext cx="1738969" cy="685800"/>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49041" y="4803394"/>
            <a:ext cx="1637628" cy="461665"/>
          </a:xfrm>
          <a:prstGeom prst="rect">
            <a:avLst/>
          </a:prstGeom>
          <a:noFill/>
        </p:spPr>
        <p:txBody>
          <a:bodyPr wrap="none" rtlCol="0">
            <a:spAutoFit/>
          </a:bodyPr>
          <a:lstStyle/>
          <a:p>
            <a:r>
              <a:rPr lang="en-US" sz="2400" b="1" dirty="0" smtClean="0"/>
              <a:t>Solid waste</a:t>
            </a:r>
            <a:endParaRPr lang="en-US" sz="2400" b="1" dirty="0"/>
          </a:p>
        </p:txBody>
      </p:sp>
      <p:sp>
        <p:nvSpPr>
          <p:cNvPr id="14" name="Oval 13"/>
          <p:cNvSpPr/>
          <p:nvPr/>
        </p:nvSpPr>
        <p:spPr>
          <a:xfrm>
            <a:off x="1905000" y="5334000"/>
            <a:ext cx="2220029" cy="1294784"/>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984360" y="5365404"/>
            <a:ext cx="2061308" cy="1200329"/>
          </a:xfrm>
          <a:prstGeom prst="rect">
            <a:avLst/>
          </a:prstGeom>
          <a:noFill/>
        </p:spPr>
        <p:txBody>
          <a:bodyPr wrap="square" rtlCol="0">
            <a:spAutoFit/>
          </a:bodyPr>
          <a:lstStyle/>
          <a:p>
            <a:pPr algn="ctr"/>
            <a:r>
              <a:rPr lang="en-US" sz="2400" b="1" dirty="0" smtClean="0"/>
              <a:t>Municipal</a:t>
            </a:r>
          </a:p>
          <a:p>
            <a:pPr algn="ctr"/>
            <a:r>
              <a:rPr lang="en-US" sz="2400" b="1" dirty="0" smtClean="0"/>
              <a:t>management</a:t>
            </a:r>
          </a:p>
          <a:p>
            <a:pPr algn="ctr"/>
            <a:r>
              <a:rPr lang="en-US" sz="2400" b="1" dirty="0" smtClean="0"/>
              <a:t>&amp; finance</a:t>
            </a:r>
            <a:endParaRPr lang="en-US" sz="2400" b="1" dirty="0"/>
          </a:p>
        </p:txBody>
      </p:sp>
      <p:sp>
        <p:nvSpPr>
          <p:cNvPr id="16" name="Oval 15"/>
          <p:cNvSpPr/>
          <p:nvPr/>
        </p:nvSpPr>
        <p:spPr>
          <a:xfrm>
            <a:off x="4246606" y="5265059"/>
            <a:ext cx="2345244" cy="1300730"/>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320463" y="5265059"/>
            <a:ext cx="2197531" cy="1200329"/>
          </a:xfrm>
          <a:prstGeom prst="rect">
            <a:avLst/>
          </a:prstGeom>
          <a:noFill/>
        </p:spPr>
        <p:txBody>
          <a:bodyPr wrap="square" rtlCol="0">
            <a:spAutoFit/>
          </a:bodyPr>
          <a:lstStyle/>
          <a:p>
            <a:pPr algn="ctr"/>
            <a:r>
              <a:rPr lang="en-US" sz="2400" b="1" dirty="0" smtClean="0"/>
              <a:t>Greening</a:t>
            </a:r>
          </a:p>
          <a:p>
            <a:pPr algn="ctr"/>
            <a:r>
              <a:rPr lang="en-US" sz="2400" b="1" dirty="0" smtClean="0"/>
              <a:t>economic</a:t>
            </a:r>
          </a:p>
          <a:p>
            <a:pPr algn="ctr"/>
            <a:r>
              <a:rPr lang="en-US" sz="2400" b="1" dirty="0" smtClean="0"/>
              <a:t>development</a:t>
            </a:r>
            <a:endParaRPr lang="en-US" sz="2400" b="1" dirty="0"/>
          </a:p>
        </p:txBody>
      </p:sp>
      <p:sp>
        <p:nvSpPr>
          <p:cNvPr id="18" name="Oval 17"/>
          <p:cNvSpPr/>
          <p:nvPr/>
        </p:nvSpPr>
        <p:spPr>
          <a:xfrm>
            <a:off x="4646105" y="473661"/>
            <a:ext cx="1872180" cy="685800"/>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701762" y="588037"/>
            <a:ext cx="1816523" cy="461665"/>
          </a:xfrm>
          <a:prstGeom prst="rect">
            <a:avLst/>
          </a:prstGeom>
          <a:noFill/>
        </p:spPr>
        <p:txBody>
          <a:bodyPr wrap="none" rtlCol="0">
            <a:spAutoFit/>
          </a:bodyPr>
          <a:lstStyle/>
          <a:p>
            <a:r>
              <a:rPr lang="en-US" sz="2400" b="1" dirty="0" smtClean="0"/>
              <a:t>Social health</a:t>
            </a:r>
            <a:endParaRPr lang="en-US" sz="2400" b="1" dirty="0"/>
          </a:p>
        </p:txBody>
      </p:sp>
      <p:sp>
        <p:nvSpPr>
          <p:cNvPr id="20" name="Oval 19"/>
          <p:cNvSpPr/>
          <p:nvPr/>
        </p:nvSpPr>
        <p:spPr>
          <a:xfrm>
            <a:off x="6940739" y="874065"/>
            <a:ext cx="1447800" cy="845988"/>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931358" y="874065"/>
            <a:ext cx="1556148" cy="830997"/>
          </a:xfrm>
          <a:prstGeom prst="rect">
            <a:avLst/>
          </a:prstGeom>
          <a:noFill/>
        </p:spPr>
        <p:txBody>
          <a:bodyPr wrap="square" rtlCol="0">
            <a:spAutoFit/>
          </a:bodyPr>
          <a:lstStyle/>
          <a:p>
            <a:pPr algn="ctr"/>
            <a:r>
              <a:rPr lang="en-US" sz="2400" b="1" dirty="0" smtClean="0"/>
              <a:t>Food</a:t>
            </a:r>
          </a:p>
          <a:p>
            <a:pPr algn="ctr"/>
            <a:r>
              <a:rPr lang="en-US" sz="2400" b="1" dirty="0" smtClean="0"/>
              <a:t>policy</a:t>
            </a:r>
            <a:endParaRPr lang="en-US" sz="2400" b="1" dirty="0"/>
          </a:p>
        </p:txBody>
      </p:sp>
      <p:sp>
        <p:nvSpPr>
          <p:cNvPr id="22" name="Oval 21"/>
          <p:cNvSpPr/>
          <p:nvPr/>
        </p:nvSpPr>
        <p:spPr>
          <a:xfrm>
            <a:off x="6858000" y="1936559"/>
            <a:ext cx="1905000" cy="928454"/>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086600" y="1995179"/>
            <a:ext cx="1577676" cy="830997"/>
          </a:xfrm>
          <a:prstGeom prst="rect">
            <a:avLst/>
          </a:prstGeom>
          <a:noFill/>
        </p:spPr>
        <p:txBody>
          <a:bodyPr wrap="none" rtlCol="0">
            <a:spAutoFit/>
          </a:bodyPr>
          <a:lstStyle/>
          <a:p>
            <a:pPr algn="ctr"/>
            <a:r>
              <a:rPr lang="en-US" sz="2400" b="1" dirty="0" smtClean="0"/>
              <a:t>Planning &amp;</a:t>
            </a:r>
          </a:p>
          <a:p>
            <a:pPr algn="ctr"/>
            <a:r>
              <a:rPr lang="en-US" sz="2400" b="1" dirty="0" smtClean="0"/>
              <a:t>land use</a:t>
            </a:r>
            <a:endParaRPr lang="en-US" sz="2400" b="1" dirty="0"/>
          </a:p>
        </p:txBody>
      </p:sp>
      <p:sp>
        <p:nvSpPr>
          <p:cNvPr id="24" name="Oval 23"/>
          <p:cNvSpPr/>
          <p:nvPr/>
        </p:nvSpPr>
        <p:spPr>
          <a:xfrm>
            <a:off x="6777649" y="3184915"/>
            <a:ext cx="2172861" cy="828782"/>
          </a:xfrm>
          <a:prstGeom prst="ellipse">
            <a:avLst/>
          </a:prstGeom>
          <a:solidFill>
            <a:srgbClr val="FFFF00"/>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916704" y="3137641"/>
            <a:ext cx="1911870" cy="830997"/>
          </a:xfrm>
          <a:prstGeom prst="rect">
            <a:avLst/>
          </a:prstGeom>
          <a:noFill/>
        </p:spPr>
        <p:txBody>
          <a:bodyPr wrap="none" rtlCol="0">
            <a:spAutoFit/>
          </a:bodyPr>
          <a:lstStyle/>
          <a:p>
            <a:pPr algn="ctr"/>
            <a:r>
              <a:rPr lang="en-US" sz="2400" b="1" dirty="0" smtClean="0"/>
              <a:t>Greening</a:t>
            </a:r>
          </a:p>
          <a:p>
            <a:pPr algn="ctr"/>
            <a:r>
              <a:rPr lang="en-US" sz="2400" b="1" dirty="0" smtClean="0"/>
              <a:t>Development</a:t>
            </a:r>
            <a:endParaRPr lang="en-US" sz="2400" b="1" dirty="0"/>
          </a:p>
        </p:txBody>
      </p:sp>
      <p:sp>
        <p:nvSpPr>
          <p:cNvPr id="26" name="Oval 25"/>
          <p:cNvSpPr/>
          <p:nvPr/>
        </p:nvSpPr>
        <p:spPr>
          <a:xfrm>
            <a:off x="6670936" y="4184377"/>
            <a:ext cx="2209800" cy="685800"/>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40712" y="4294149"/>
            <a:ext cx="2070247" cy="461665"/>
          </a:xfrm>
          <a:prstGeom prst="rect">
            <a:avLst/>
          </a:prstGeom>
          <a:noFill/>
        </p:spPr>
        <p:txBody>
          <a:bodyPr wrap="none" rtlCol="0">
            <a:spAutoFit/>
          </a:bodyPr>
          <a:lstStyle/>
          <a:p>
            <a:r>
              <a:rPr lang="en-US" sz="2400" b="1" dirty="0" smtClean="0"/>
              <a:t>Transportation</a:t>
            </a:r>
            <a:endParaRPr lang="en-US" sz="2400" b="1" dirty="0"/>
          </a:p>
        </p:txBody>
      </p:sp>
      <p:sp>
        <p:nvSpPr>
          <p:cNvPr id="28" name="Oval 27"/>
          <p:cNvSpPr/>
          <p:nvPr/>
        </p:nvSpPr>
        <p:spPr>
          <a:xfrm>
            <a:off x="6856780" y="5377127"/>
            <a:ext cx="1994279" cy="1028394"/>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940739" y="5380058"/>
            <a:ext cx="1832682" cy="830997"/>
          </a:xfrm>
          <a:prstGeom prst="rect">
            <a:avLst/>
          </a:prstGeom>
          <a:noFill/>
        </p:spPr>
        <p:txBody>
          <a:bodyPr wrap="none" rtlCol="0">
            <a:spAutoFit/>
          </a:bodyPr>
          <a:lstStyle/>
          <a:p>
            <a:pPr algn="ctr"/>
            <a:r>
              <a:rPr lang="en-US" sz="2400" b="1" dirty="0" smtClean="0"/>
              <a:t>Corporate</a:t>
            </a:r>
          </a:p>
          <a:p>
            <a:pPr algn="ctr"/>
            <a:r>
              <a:rPr lang="en-US" sz="2400" b="1" dirty="0" smtClean="0"/>
              <a:t>performance</a:t>
            </a:r>
            <a:endParaRPr lang="en-US" sz="2400" b="1" dirty="0"/>
          </a:p>
        </p:txBody>
      </p:sp>
      <p:sp>
        <p:nvSpPr>
          <p:cNvPr id="30" name="Oval 29"/>
          <p:cNvSpPr/>
          <p:nvPr/>
        </p:nvSpPr>
        <p:spPr>
          <a:xfrm>
            <a:off x="3581400" y="3055717"/>
            <a:ext cx="1981200" cy="685800"/>
          </a:xfrm>
          <a:prstGeom prst="ellipse">
            <a:avLst/>
          </a:prstGeom>
          <a:solidFill>
            <a:srgbClr val="00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607777" y="3137641"/>
            <a:ext cx="1909433" cy="461665"/>
          </a:xfrm>
          <a:prstGeom prst="rect">
            <a:avLst/>
          </a:prstGeom>
          <a:noFill/>
        </p:spPr>
        <p:txBody>
          <a:bodyPr wrap="none" rtlCol="0">
            <a:spAutoFit/>
          </a:bodyPr>
          <a:lstStyle/>
          <a:p>
            <a:r>
              <a:rPr lang="en-US" sz="2400" b="1" dirty="0" smtClean="0"/>
              <a:t>Sustainability</a:t>
            </a:r>
            <a:endParaRPr lang="en-US" sz="2400" b="1" dirty="0"/>
          </a:p>
        </p:txBody>
      </p:sp>
      <p:cxnSp>
        <p:nvCxnSpPr>
          <p:cNvPr id="33" name="Straight Arrow Connector 32"/>
          <p:cNvCxnSpPr/>
          <p:nvPr/>
        </p:nvCxnSpPr>
        <p:spPr>
          <a:xfrm>
            <a:off x="2188698" y="1578473"/>
            <a:ext cx="1545102" cy="1477244"/>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cxnSp>
        <p:nvCxnSpPr>
          <p:cNvPr id="35" name="Straight Arrow Connector 34"/>
          <p:cNvCxnSpPr/>
          <p:nvPr/>
        </p:nvCxnSpPr>
        <p:spPr>
          <a:xfrm>
            <a:off x="3581400" y="1172396"/>
            <a:ext cx="533400" cy="1751663"/>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cxnSp>
        <p:nvCxnSpPr>
          <p:cNvPr id="38" name="Straight Arrow Connector 37"/>
          <p:cNvCxnSpPr/>
          <p:nvPr/>
        </p:nvCxnSpPr>
        <p:spPr>
          <a:xfrm flipH="1">
            <a:off x="4953001" y="1241498"/>
            <a:ext cx="533399" cy="1728676"/>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cxnSp>
        <p:nvCxnSpPr>
          <p:cNvPr id="42" name="Straight Arrow Connector 41"/>
          <p:cNvCxnSpPr/>
          <p:nvPr/>
        </p:nvCxnSpPr>
        <p:spPr>
          <a:xfrm>
            <a:off x="1548911" y="2212304"/>
            <a:ext cx="2032489" cy="1039108"/>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cxnSp>
        <p:nvCxnSpPr>
          <p:cNvPr id="45" name="Straight Arrow Connector 44"/>
          <p:cNvCxnSpPr>
            <a:stCxn id="6" idx="3"/>
          </p:cNvCxnSpPr>
          <p:nvPr/>
        </p:nvCxnSpPr>
        <p:spPr>
          <a:xfrm>
            <a:off x="1735113" y="3060367"/>
            <a:ext cx="1784010" cy="386741"/>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cxnSp>
        <p:nvCxnSpPr>
          <p:cNvPr id="50" name="Straight Arrow Connector 49"/>
          <p:cNvCxnSpPr/>
          <p:nvPr/>
        </p:nvCxnSpPr>
        <p:spPr>
          <a:xfrm flipV="1">
            <a:off x="2188698" y="3638523"/>
            <a:ext cx="1525451" cy="278964"/>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cxnSp>
        <p:nvCxnSpPr>
          <p:cNvPr id="53" name="Straight Arrow Connector 52"/>
          <p:cNvCxnSpPr/>
          <p:nvPr/>
        </p:nvCxnSpPr>
        <p:spPr>
          <a:xfrm flipV="1">
            <a:off x="2627071" y="3832354"/>
            <a:ext cx="1335329" cy="879634"/>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cxnSp>
        <p:nvCxnSpPr>
          <p:cNvPr id="57" name="Straight Arrow Connector 56"/>
          <p:cNvCxnSpPr/>
          <p:nvPr/>
        </p:nvCxnSpPr>
        <p:spPr>
          <a:xfrm flipV="1">
            <a:off x="3519123" y="3832354"/>
            <a:ext cx="824277" cy="1463546"/>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cxnSp>
        <p:nvCxnSpPr>
          <p:cNvPr id="61" name="Straight Arrow Connector 60"/>
          <p:cNvCxnSpPr/>
          <p:nvPr/>
        </p:nvCxnSpPr>
        <p:spPr>
          <a:xfrm>
            <a:off x="4953000" y="3798957"/>
            <a:ext cx="403968" cy="1323319"/>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cxnSp>
        <p:nvCxnSpPr>
          <p:cNvPr id="64" name="Straight Arrow Connector 63"/>
          <p:cNvCxnSpPr/>
          <p:nvPr/>
        </p:nvCxnSpPr>
        <p:spPr>
          <a:xfrm>
            <a:off x="5295900" y="3782372"/>
            <a:ext cx="1790700" cy="1704028"/>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cxnSp>
        <p:nvCxnSpPr>
          <p:cNvPr id="68" name="Straight Arrow Connector 67"/>
          <p:cNvCxnSpPr/>
          <p:nvPr/>
        </p:nvCxnSpPr>
        <p:spPr>
          <a:xfrm>
            <a:off x="5562600" y="3583283"/>
            <a:ext cx="1178112" cy="710866"/>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cxnSp>
        <p:nvCxnSpPr>
          <p:cNvPr id="70" name="Straight Arrow Connector 69"/>
          <p:cNvCxnSpPr>
            <a:endCxn id="24" idx="2"/>
          </p:cNvCxnSpPr>
          <p:nvPr/>
        </p:nvCxnSpPr>
        <p:spPr>
          <a:xfrm>
            <a:off x="5638800" y="3447108"/>
            <a:ext cx="1138849" cy="152198"/>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cxnSp>
        <p:nvCxnSpPr>
          <p:cNvPr id="74" name="Straight Arrow Connector 73"/>
          <p:cNvCxnSpPr/>
          <p:nvPr/>
        </p:nvCxnSpPr>
        <p:spPr>
          <a:xfrm flipV="1">
            <a:off x="5562600" y="2587156"/>
            <a:ext cx="1215049" cy="626795"/>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cxnSp>
        <p:nvCxnSpPr>
          <p:cNvPr id="78" name="Straight Arrow Connector 77"/>
          <p:cNvCxnSpPr/>
          <p:nvPr/>
        </p:nvCxnSpPr>
        <p:spPr>
          <a:xfrm flipV="1">
            <a:off x="5295900" y="1578473"/>
            <a:ext cx="1695449" cy="1391702"/>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sp>
        <p:nvSpPr>
          <p:cNvPr id="43" name="TextBox 42"/>
          <p:cNvSpPr txBox="1"/>
          <p:nvPr/>
        </p:nvSpPr>
        <p:spPr>
          <a:xfrm>
            <a:off x="286744" y="1936558"/>
            <a:ext cx="1053109" cy="461665"/>
          </a:xfrm>
          <a:prstGeom prst="rect">
            <a:avLst/>
          </a:prstGeom>
          <a:noFill/>
        </p:spPr>
        <p:txBody>
          <a:bodyPr wrap="none" rtlCol="0">
            <a:spAutoFit/>
          </a:bodyPr>
          <a:lstStyle/>
          <a:p>
            <a:r>
              <a:rPr lang="en-US" sz="2400" b="1" dirty="0" smtClean="0"/>
              <a:t>Energy</a:t>
            </a:r>
            <a:endParaRPr lang="en-US" sz="2400" b="1" dirty="0"/>
          </a:p>
        </p:txBody>
      </p:sp>
    </p:spTree>
    <p:extLst>
      <p:ext uri="{BB962C8B-B14F-4D97-AF65-F5344CB8AC3E}">
        <p14:creationId xmlns:p14="http://schemas.microsoft.com/office/powerpoint/2010/main" val="217360828"/>
      </p:ext>
    </p:extLst>
  </p:cSld>
  <p:clrMapOvr>
    <a:masterClrMapping/>
  </p:clrMapOvr>
  <mc:AlternateContent xmlns:mc="http://schemas.openxmlformats.org/markup-compatibility/2006" xmlns:p14="http://schemas.microsoft.com/office/powerpoint/2010/main">
    <mc:Choice Requires="p14">
      <p:transition spd="slow" p14:dur="2000" advTm="15840"/>
    </mc:Choice>
    <mc:Fallback xmlns="">
      <p:transition spd="slow" advTm="158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ppt_x"/>
                                          </p:val>
                                        </p:tav>
                                        <p:tav tm="100000">
                                          <p:val>
                                            <p:strVal val="#ppt_x"/>
                                          </p:val>
                                        </p:tav>
                                      </p:tavLst>
                                    </p:anim>
                                    <p:anim calcmode="lin" valueType="num">
                                      <p:cBhvr additive="base">
                                        <p:cTn id="13" dur="500" fill="hold"/>
                                        <p:tgtEl>
                                          <p:spTgt spid="4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500" fill="hold"/>
                                        <p:tgtEl>
                                          <p:spTgt spid="29"/>
                                        </p:tgtEl>
                                        <p:attrNameLst>
                                          <p:attrName>ppt_x</p:attrName>
                                        </p:attrNameLst>
                                      </p:cBhvr>
                                      <p:tavLst>
                                        <p:tav tm="0">
                                          <p:val>
                                            <p:strVal val="#ppt_x"/>
                                          </p:val>
                                        </p:tav>
                                        <p:tav tm="100000">
                                          <p:val>
                                            <p:strVal val="#ppt_x"/>
                                          </p:val>
                                        </p:tav>
                                      </p:tavLst>
                                    </p:anim>
                                    <p:anim calcmode="lin" valueType="num">
                                      <p:cBhvr additive="base">
                                        <p:cTn id="43" dur="500" fill="hold"/>
                                        <p:tgtEl>
                                          <p:spTgt spid="29"/>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ppt_x"/>
                                          </p:val>
                                        </p:tav>
                                        <p:tav tm="100000">
                                          <p:val>
                                            <p:strVal val="#ppt_x"/>
                                          </p:val>
                                        </p:tav>
                                      </p:tavLst>
                                    </p:anim>
                                    <p:anim calcmode="lin" valueType="num">
                                      <p:cBhvr additive="base">
                                        <p:cTn id="53" dur="500" fill="hold"/>
                                        <p:tgtEl>
                                          <p:spTgt spid="25"/>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ppt_x"/>
                                          </p:val>
                                        </p:tav>
                                        <p:tav tm="100000">
                                          <p:val>
                                            <p:strVal val="#ppt_x"/>
                                          </p:val>
                                        </p:tav>
                                      </p:tavLst>
                                    </p:anim>
                                    <p:anim calcmode="lin" valueType="num">
                                      <p:cBhvr additive="base">
                                        <p:cTn id="58" dur="500" fill="hold"/>
                                        <p:tgtEl>
                                          <p:spTgt spid="23"/>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fill="hold"/>
                                        <p:tgtEl>
                                          <p:spTgt spid="21"/>
                                        </p:tgtEl>
                                        <p:attrNameLst>
                                          <p:attrName>ppt_x</p:attrName>
                                        </p:attrNameLst>
                                      </p:cBhvr>
                                      <p:tavLst>
                                        <p:tav tm="0">
                                          <p:val>
                                            <p:strVal val="#ppt_x"/>
                                          </p:val>
                                        </p:tav>
                                        <p:tav tm="100000">
                                          <p:val>
                                            <p:strVal val="#ppt_x"/>
                                          </p:val>
                                        </p:tav>
                                      </p:tavLst>
                                    </p:anim>
                                    <p:anim calcmode="lin" valueType="num">
                                      <p:cBhvr additive="base">
                                        <p:cTn id="63" dur="500" fill="hold"/>
                                        <p:tgtEl>
                                          <p:spTgt spid="21"/>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ppt_x"/>
                                          </p:val>
                                        </p:tav>
                                        <p:tav tm="100000">
                                          <p:val>
                                            <p:strVal val="#ppt_x"/>
                                          </p:val>
                                        </p:tav>
                                      </p:tavLst>
                                    </p:anim>
                                    <p:anim calcmode="lin" valueType="num">
                                      <p:cBhvr additive="base">
                                        <p:cTn id="7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P spid="13" grpId="0"/>
      <p:bldP spid="15" grpId="0"/>
      <p:bldP spid="17" grpId="0"/>
      <p:bldP spid="19" grpId="0"/>
      <p:bldP spid="21" grpId="0"/>
      <p:bldP spid="23" grpId="0"/>
      <p:bldP spid="25" grpId="0"/>
      <p:bldP spid="27" grpId="0"/>
      <p:bldP spid="29" grpId="0"/>
      <p:bldP spid="4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7738016" cy="6124754"/>
          </a:xfrm>
          <a:prstGeom prst="rect">
            <a:avLst/>
          </a:prstGeom>
          <a:noFill/>
        </p:spPr>
        <p:txBody>
          <a:bodyPr wrap="none" rtlCol="0">
            <a:spAutoFit/>
          </a:bodyPr>
          <a:lstStyle/>
          <a:p>
            <a:pPr algn="ctr"/>
            <a:r>
              <a:rPr lang="en-US" sz="2800" b="1" dirty="0" smtClean="0"/>
              <a:t>Most of us support principles of wise management</a:t>
            </a:r>
          </a:p>
          <a:p>
            <a:pPr algn="ctr"/>
            <a:r>
              <a:rPr lang="en-US" sz="2800" b="1" dirty="0" smtClean="0"/>
              <a:t>of our resources, clean air and water, care of the</a:t>
            </a:r>
          </a:p>
          <a:p>
            <a:pPr algn="ctr"/>
            <a:r>
              <a:rPr lang="en-US" sz="2800" b="1" dirty="0" smtClean="0"/>
              <a:t>environment in general.</a:t>
            </a:r>
          </a:p>
          <a:p>
            <a:pPr algn="ctr"/>
            <a:endParaRPr lang="en-US" sz="2800" b="1" dirty="0"/>
          </a:p>
          <a:p>
            <a:pPr algn="ctr"/>
            <a:r>
              <a:rPr lang="en-US" sz="2800" b="1" dirty="0" smtClean="0"/>
              <a:t>What is disturbing is the heavily funded and</a:t>
            </a:r>
          </a:p>
          <a:p>
            <a:pPr algn="ctr"/>
            <a:r>
              <a:rPr lang="en-US" sz="2800" b="1" dirty="0" smtClean="0"/>
              <a:t>widely promoted new governance leading</a:t>
            </a:r>
          </a:p>
          <a:p>
            <a:pPr algn="ctr"/>
            <a:r>
              <a:rPr lang="en-US" sz="2800" b="1" dirty="0" smtClean="0"/>
              <a:t>to regionalism overseen by unelected bureaucrats</a:t>
            </a:r>
          </a:p>
          <a:p>
            <a:pPr algn="ctr"/>
            <a:r>
              <a:rPr lang="en-US" sz="2800" b="1" dirty="0" smtClean="0"/>
              <a:t>and irresponsible elected officials.</a:t>
            </a:r>
          </a:p>
          <a:p>
            <a:pPr algn="ctr"/>
            <a:endParaRPr lang="en-US" sz="2800" b="1" dirty="0"/>
          </a:p>
          <a:p>
            <a:pPr algn="ctr"/>
            <a:r>
              <a:rPr lang="en-US" sz="2800" b="1" dirty="0" smtClean="0"/>
              <a:t>We will lose our ability to hold elected</a:t>
            </a:r>
          </a:p>
          <a:p>
            <a:pPr algn="ctr"/>
            <a:r>
              <a:rPr lang="en-US" sz="2800" b="1" dirty="0" smtClean="0"/>
              <a:t>officials accountable. Our task is</a:t>
            </a:r>
          </a:p>
          <a:p>
            <a:pPr algn="ctr"/>
            <a:r>
              <a:rPr lang="en-US" sz="2800" b="1" dirty="0" smtClean="0"/>
              <a:t>to be diligent, informed and make certain</a:t>
            </a:r>
          </a:p>
          <a:p>
            <a:pPr algn="ctr"/>
            <a:r>
              <a:rPr lang="en-US" sz="2800" b="1" dirty="0" smtClean="0"/>
              <a:t>our elected officials and the public are</a:t>
            </a:r>
          </a:p>
          <a:p>
            <a:pPr algn="ctr"/>
            <a:r>
              <a:rPr lang="en-US" sz="2800" b="1" dirty="0" smtClean="0"/>
              <a:t>aware of efforts to impose regionalism in Ohio.</a:t>
            </a:r>
            <a:endParaRPr lang="en-US" sz="2800" b="1" dirty="0"/>
          </a:p>
        </p:txBody>
      </p:sp>
    </p:spTree>
    <p:extLst>
      <p:ext uri="{BB962C8B-B14F-4D97-AF65-F5344CB8AC3E}">
        <p14:creationId xmlns:p14="http://schemas.microsoft.com/office/powerpoint/2010/main" val="606436946"/>
      </p:ext>
    </p:extLst>
  </p:cSld>
  <p:clrMapOvr>
    <a:masterClrMapping/>
  </p:clrMapOvr>
  <mc:AlternateContent xmlns:mc="http://schemas.openxmlformats.org/markup-compatibility/2006" xmlns:p14="http://schemas.microsoft.com/office/powerpoint/2010/main">
    <mc:Choice Requires="p14">
      <p:transition spd="slow" p14:dur="2000" advTm="26285"/>
    </mc:Choice>
    <mc:Fallback xmlns="">
      <p:transition spd="slow" advTm="2628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819641" cy="3539430"/>
          </a:xfrm>
          <a:prstGeom prst="rect">
            <a:avLst/>
          </a:prstGeom>
          <a:noFill/>
        </p:spPr>
        <p:txBody>
          <a:bodyPr wrap="none" rtlCol="0">
            <a:spAutoFit/>
          </a:bodyPr>
          <a:lstStyle/>
          <a:p>
            <a:pPr algn="ctr"/>
            <a:r>
              <a:rPr lang="en-US" sz="2800" b="1" dirty="0" smtClean="0"/>
              <a:t>The following slides are an effort to</a:t>
            </a:r>
          </a:p>
          <a:p>
            <a:pPr algn="ctr"/>
            <a:r>
              <a:rPr lang="en-US" sz="2800" b="1" dirty="0" smtClean="0"/>
              <a:t>“connect the dots” in order to address comments</a:t>
            </a:r>
          </a:p>
          <a:p>
            <a:pPr algn="ctr"/>
            <a:r>
              <a:rPr lang="en-US" sz="2800" b="1" dirty="0" smtClean="0"/>
              <a:t>and concerns about the so-called conspiracy </a:t>
            </a:r>
          </a:p>
          <a:p>
            <a:pPr algn="ctr"/>
            <a:r>
              <a:rPr lang="en-US" sz="2800" b="1" dirty="0" smtClean="0"/>
              <a:t>regarding the UN program called Agenda 21 and</a:t>
            </a:r>
          </a:p>
          <a:p>
            <a:pPr algn="ctr"/>
            <a:r>
              <a:rPr lang="en-US" sz="2800" b="1" dirty="0" smtClean="0"/>
              <a:t>central planning efforts being promoted by </a:t>
            </a:r>
          </a:p>
          <a:p>
            <a:pPr algn="ctr"/>
            <a:r>
              <a:rPr lang="en-US" sz="2800" b="1" dirty="0" smtClean="0"/>
              <a:t>unelected bureaucrats, non-governmental </a:t>
            </a:r>
          </a:p>
          <a:p>
            <a:pPr algn="ctr"/>
            <a:r>
              <a:rPr lang="en-US" sz="2800" b="1" dirty="0" smtClean="0"/>
              <a:t>organizations, federal, state and local governments</a:t>
            </a:r>
          </a:p>
          <a:p>
            <a:pPr algn="ctr"/>
            <a:r>
              <a:rPr lang="en-US" sz="2800" b="1" dirty="0" smtClean="0"/>
              <a:t>in the United States. </a:t>
            </a:r>
            <a:endParaRPr lang="en-US" sz="2800" b="1" dirty="0"/>
          </a:p>
        </p:txBody>
      </p:sp>
      <p:sp>
        <p:nvSpPr>
          <p:cNvPr id="3" name="TextBox 2"/>
          <p:cNvSpPr txBox="1"/>
          <p:nvPr/>
        </p:nvSpPr>
        <p:spPr>
          <a:xfrm>
            <a:off x="683567" y="4267200"/>
            <a:ext cx="7123810" cy="1384995"/>
          </a:xfrm>
          <a:prstGeom prst="rect">
            <a:avLst/>
          </a:prstGeom>
          <a:noFill/>
        </p:spPr>
        <p:txBody>
          <a:bodyPr wrap="none" rtlCol="0">
            <a:spAutoFit/>
          </a:bodyPr>
          <a:lstStyle/>
          <a:p>
            <a:pPr algn="ctr"/>
            <a:r>
              <a:rPr lang="en-US" sz="2800" b="1" dirty="0" smtClean="0"/>
              <a:t>Included are documents, relevant quotes and</a:t>
            </a:r>
          </a:p>
          <a:p>
            <a:pPr algn="ctr"/>
            <a:r>
              <a:rPr lang="en-US" sz="2800" b="1" dirty="0" smtClean="0"/>
              <a:t>sources. It begins in 1976 in Vancouver, CAN at</a:t>
            </a:r>
          </a:p>
          <a:p>
            <a:pPr algn="ctr"/>
            <a:r>
              <a:rPr lang="en-US" sz="2800" b="1" dirty="0" smtClean="0"/>
              <a:t>an event known as Habitat I.</a:t>
            </a:r>
            <a:endParaRPr lang="en-US" sz="2800" b="1" dirty="0"/>
          </a:p>
        </p:txBody>
      </p:sp>
    </p:spTree>
    <p:extLst>
      <p:ext uri="{BB962C8B-B14F-4D97-AF65-F5344CB8AC3E}">
        <p14:creationId xmlns:p14="http://schemas.microsoft.com/office/powerpoint/2010/main" val="2365695785"/>
      </p:ext>
    </p:extLst>
  </p:cSld>
  <p:clrMapOvr>
    <a:masterClrMapping/>
  </p:clrMapOvr>
  <mc:AlternateContent xmlns:mc="http://schemas.openxmlformats.org/markup-compatibility/2006" xmlns:p14="http://schemas.microsoft.com/office/powerpoint/2010/main">
    <mc:Choice Requires="p14">
      <p:transition spd="slow" p14:dur="2000" advClick="0" advTm="27462"/>
    </mc:Choice>
    <mc:Fallback xmlns="">
      <p:transition spd="slow" advClick="0" advTm="2746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unhabitat.org/downloads/docs/3566_45413_HS-733.pdf - Windows Internet Explorer"/>
          <p:cNvPicPr>
            <a:picLocks noChangeAspect="1"/>
          </p:cNvPicPr>
          <p:nvPr/>
        </p:nvPicPr>
        <p:blipFill rotWithShape="1">
          <a:blip r:embed="rId2" cstate="print">
            <a:extLst>
              <a:ext uri="{28A0092B-C50C-407E-A947-70E740481C1C}">
                <a14:useLocalDpi xmlns:a14="http://schemas.microsoft.com/office/drawing/2010/main" val="0"/>
              </a:ext>
            </a:extLst>
          </a:blip>
          <a:srcRect l="45098" t="27290" r="43628" b="45907"/>
          <a:stretch/>
        </p:blipFill>
        <p:spPr>
          <a:xfrm>
            <a:off x="6858001" y="914400"/>
            <a:ext cx="1952003" cy="2834640"/>
          </a:xfrm>
          <a:prstGeom prst="rect">
            <a:avLst/>
          </a:prstGeom>
        </p:spPr>
      </p:pic>
      <p:sp>
        <p:nvSpPr>
          <p:cNvPr id="3" name="Rectangle 2"/>
          <p:cNvSpPr/>
          <p:nvPr/>
        </p:nvSpPr>
        <p:spPr>
          <a:xfrm>
            <a:off x="228600" y="304801"/>
            <a:ext cx="8458200" cy="523220"/>
          </a:xfrm>
          <a:prstGeom prst="rect">
            <a:avLst/>
          </a:prstGeom>
        </p:spPr>
        <p:txBody>
          <a:bodyPr wrap="square">
            <a:spAutoFit/>
          </a:bodyPr>
          <a:lstStyle/>
          <a:p>
            <a:r>
              <a:rPr lang="en-US" sz="2800" b="1" u="sng" dirty="0"/>
              <a:t>Vancouver Declaration on </a:t>
            </a:r>
            <a:r>
              <a:rPr lang="en-US" sz="2800" b="1" u="sng" dirty="0" smtClean="0"/>
              <a:t>Human Settlements</a:t>
            </a:r>
            <a:endParaRPr lang="en-US" sz="2800" b="1" u="sng" dirty="0"/>
          </a:p>
        </p:txBody>
      </p:sp>
      <p:sp>
        <p:nvSpPr>
          <p:cNvPr id="4" name="TextBox 3"/>
          <p:cNvSpPr txBox="1"/>
          <p:nvPr/>
        </p:nvSpPr>
        <p:spPr>
          <a:xfrm>
            <a:off x="106020" y="3429000"/>
            <a:ext cx="9104224" cy="1815882"/>
          </a:xfrm>
          <a:prstGeom prst="rect">
            <a:avLst/>
          </a:prstGeom>
          <a:noFill/>
        </p:spPr>
        <p:txBody>
          <a:bodyPr wrap="none" rtlCol="0">
            <a:spAutoFit/>
          </a:bodyPr>
          <a:lstStyle/>
          <a:p>
            <a:r>
              <a:rPr lang="en-US" sz="2800" b="1" dirty="0" smtClean="0"/>
              <a:t>“Land </a:t>
            </a:r>
            <a:r>
              <a:rPr lang="en-US" sz="2800" b="1" dirty="0"/>
              <a:t>is one of the fundamental </a:t>
            </a:r>
            <a:r>
              <a:rPr lang="en-US" sz="2800" b="1" dirty="0" smtClean="0"/>
              <a:t>elements</a:t>
            </a:r>
          </a:p>
          <a:p>
            <a:r>
              <a:rPr lang="en-US" sz="2800" b="1" dirty="0" smtClean="0"/>
              <a:t>in </a:t>
            </a:r>
            <a:r>
              <a:rPr lang="en-US" sz="2800" b="1" dirty="0"/>
              <a:t>human settlements. </a:t>
            </a:r>
            <a:r>
              <a:rPr lang="en-US" sz="2800" b="1" dirty="0" smtClean="0">
                <a:solidFill>
                  <a:srgbClr val="FF0000"/>
                </a:solidFill>
                <a:effectLst>
                  <a:outerShdw blurRad="38100" dist="38100" dir="2700000" algn="tl">
                    <a:srgbClr val="000000">
                      <a:alpha val="43137"/>
                    </a:srgbClr>
                  </a:outerShdw>
                </a:effectLst>
              </a:rPr>
              <a:t>Every </a:t>
            </a:r>
            <a:r>
              <a:rPr lang="en-US" sz="2800" b="1" dirty="0">
                <a:solidFill>
                  <a:srgbClr val="FF0000"/>
                </a:solidFill>
                <a:effectLst>
                  <a:outerShdw blurRad="38100" dist="38100" dir="2700000" algn="tl">
                    <a:srgbClr val="000000">
                      <a:alpha val="43137"/>
                    </a:srgbClr>
                  </a:outerShdw>
                </a:effectLst>
              </a:rPr>
              <a:t>State has the </a:t>
            </a:r>
            <a:r>
              <a:rPr lang="en-US" sz="2800" b="1" dirty="0" smtClean="0">
                <a:solidFill>
                  <a:srgbClr val="FF0000"/>
                </a:solidFill>
                <a:effectLst>
                  <a:outerShdw blurRad="38100" dist="38100" dir="2700000" algn="tl">
                    <a:srgbClr val="000000">
                      <a:alpha val="43137"/>
                    </a:srgbClr>
                  </a:outerShdw>
                </a:effectLst>
              </a:rPr>
              <a:t>right </a:t>
            </a:r>
            <a:r>
              <a:rPr lang="en-US" sz="2800" b="1" dirty="0">
                <a:solidFill>
                  <a:srgbClr val="FF0000"/>
                </a:solidFill>
                <a:effectLst>
                  <a:outerShdw blurRad="38100" dist="38100" dir="2700000" algn="tl">
                    <a:srgbClr val="000000">
                      <a:alpha val="43137"/>
                    </a:srgbClr>
                  </a:outerShdw>
                </a:effectLst>
              </a:rPr>
              <a:t>to take the </a:t>
            </a:r>
            <a:endParaRPr lang="en-US" sz="2800" b="1" dirty="0" smtClean="0">
              <a:solidFill>
                <a:srgbClr val="FF0000"/>
              </a:solidFill>
              <a:effectLst>
                <a:outerShdw blurRad="38100" dist="38100" dir="2700000" algn="tl">
                  <a:srgbClr val="000000">
                    <a:alpha val="43137"/>
                  </a:srgbClr>
                </a:outerShdw>
              </a:effectLst>
            </a:endParaRPr>
          </a:p>
          <a:p>
            <a:r>
              <a:rPr lang="en-US" sz="2800" b="1" dirty="0" smtClean="0">
                <a:solidFill>
                  <a:srgbClr val="FF0000"/>
                </a:solidFill>
                <a:effectLst>
                  <a:outerShdw blurRad="38100" dist="38100" dir="2700000" algn="tl">
                    <a:srgbClr val="000000">
                      <a:alpha val="43137"/>
                    </a:srgbClr>
                  </a:outerShdw>
                </a:effectLst>
              </a:rPr>
              <a:t>necessary steps </a:t>
            </a:r>
            <a:r>
              <a:rPr lang="en-US" sz="2800" b="1" dirty="0">
                <a:solidFill>
                  <a:srgbClr val="FF0000"/>
                </a:solidFill>
                <a:effectLst>
                  <a:outerShdw blurRad="38100" dist="38100" dir="2700000" algn="tl">
                    <a:srgbClr val="000000">
                      <a:alpha val="43137"/>
                    </a:srgbClr>
                  </a:outerShdw>
                </a:effectLst>
              </a:rPr>
              <a:t>to </a:t>
            </a:r>
            <a:r>
              <a:rPr lang="en-US" sz="2800" b="1" dirty="0" smtClean="0">
                <a:solidFill>
                  <a:srgbClr val="FF0000"/>
                </a:solidFill>
                <a:effectLst>
                  <a:outerShdw blurRad="38100" dist="38100" dir="2700000" algn="tl">
                    <a:srgbClr val="000000">
                      <a:alpha val="43137"/>
                    </a:srgbClr>
                  </a:outerShdw>
                </a:effectLst>
              </a:rPr>
              <a:t>maintain under </a:t>
            </a:r>
            <a:r>
              <a:rPr lang="en-US" sz="2800" b="1" dirty="0">
                <a:solidFill>
                  <a:srgbClr val="FF0000"/>
                </a:solidFill>
                <a:effectLst>
                  <a:outerShdw blurRad="38100" dist="38100" dir="2700000" algn="tl">
                    <a:srgbClr val="000000">
                      <a:alpha val="43137"/>
                    </a:srgbClr>
                  </a:outerShdw>
                </a:effectLst>
              </a:rPr>
              <a:t>public </a:t>
            </a:r>
            <a:r>
              <a:rPr lang="en-US" sz="2800" b="1" dirty="0" smtClean="0">
                <a:solidFill>
                  <a:srgbClr val="FF0000"/>
                </a:solidFill>
                <a:effectLst>
                  <a:outerShdw blurRad="38100" dist="38100" dir="2700000" algn="tl">
                    <a:srgbClr val="000000">
                      <a:alpha val="43137"/>
                    </a:srgbClr>
                  </a:outerShdw>
                </a:effectLst>
              </a:rPr>
              <a:t>control </a:t>
            </a:r>
            <a:r>
              <a:rPr lang="en-US" sz="2800" b="1" dirty="0">
                <a:solidFill>
                  <a:srgbClr val="FF0000"/>
                </a:solidFill>
                <a:effectLst>
                  <a:outerShdw blurRad="38100" dist="38100" dir="2700000" algn="tl">
                    <a:srgbClr val="000000">
                      <a:alpha val="43137"/>
                    </a:srgbClr>
                  </a:outerShdw>
                </a:effectLst>
              </a:rPr>
              <a:t>the use, </a:t>
            </a:r>
            <a:endParaRPr lang="en-US" sz="2800" b="1" dirty="0" smtClean="0">
              <a:solidFill>
                <a:srgbClr val="FF0000"/>
              </a:solidFill>
              <a:effectLst>
                <a:outerShdw blurRad="38100" dist="38100" dir="2700000" algn="tl">
                  <a:srgbClr val="000000">
                    <a:alpha val="43137"/>
                  </a:srgbClr>
                </a:outerShdw>
              </a:effectLst>
            </a:endParaRPr>
          </a:p>
          <a:p>
            <a:r>
              <a:rPr lang="en-US" sz="2800" b="1" dirty="0" smtClean="0">
                <a:solidFill>
                  <a:srgbClr val="FF0000"/>
                </a:solidFill>
                <a:effectLst>
                  <a:outerShdw blurRad="38100" dist="38100" dir="2700000" algn="tl">
                    <a:srgbClr val="000000">
                      <a:alpha val="43137"/>
                    </a:srgbClr>
                  </a:outerShdw>
                </a:effectLst>
              </a:rPr>
              <a:t>possession</a:t>
            </a:r>
            <a:r>
              <a:rPr lang="en-US" sz="2800" b="1" dirty="0">
                <a:solidFill>
                  <a:srgbClr val="FF0000"/>
                </a:solidFill>
                <a:effectLst>
                  <a:outerShdw blurRad="38100" dist="38100" dir="2700000" algn="tl">
                    <a:srgbClr val="000000">
                      <a:alpha val="43137"/>
                    </a:srgbClr>
                  </a:outerShdw>
                </a:effectLst>
              </a:rPr>
              <a:t>, </a:t>
            </a:r>
            <a:r>
              <a:rPr lang="en-US" sz="2800" b="1" dirty="0" smtClean="0">
                <a:solidFill>
                  <a:srgbClr val="FF0000"/>
                </a:solidFill>
                <a:effectLst>
                  <a:outerShdw blurRad="38100" dist="38100" dir="2700000" algn="tl">
                    <a:srgbClr val="000000">
                      <a:alpha val="43137"/>
                    </a:srgbClr>
                  </a:outerShdw>
                </a:effectLst>
              </a:rPr>
              <a:t>disposal </a:t>
            </a:r>
            <a:r>
              <a:rPr lang="en-US" sz="2800" b="1" dirty="0">
                <a:solidFill>
                  <a:srgbClr val="FF0000"/>
                </a:solidFill>
                <a:effectLst>
                  <a:outerShdw blurRad="38100" dist="38100" dir="2700000" algn="tl">
                    <a:srgbClr val="000000">
                      <a:alpha val="43137"/>
                    </a:srgbClr>
                  </a:outerShdw>
                </a:effectLst>
              </a:rPr>
              <a:t>and reservation of land</a:t>
            </a:r>
            <a:r>
              <a:rPr lang="en-US" sz="2800" b="1" dirty="0" smtClean="0">
                <a:solidFill>
                  <a:srgbClr val="FF0000"/>
                </a:solidFill>
                <a:effectLst>
                  <a:outerShdw blurRad="38100" dist="38100" dir="2700000" algn="tl">
                    <a:srgbClr val="000000">
                      <a:alpha val="43137"/>
                    </a:srgbClr>
                  </a:outerShdw>
                </a:effectLst>
              </a:rPr>
              <a:t>.” </a:t>
            </a:r>
            <a:endParaRPr lang="en-US" sz="2800" dirty="0"/>
          </a:p>
        </p:txBody>
      </p:sp>
      <p:sp>
        <p:nvSpPr>
          <p:cNvPr id="6" name="TextBox 5"/>
          <p:cNvSpPr txBox="1"/>
          <p:nvPr/>
        </p:nvSpPr>
        <p:spPr>
          <a:xfrm>
            <a:off x="133081" y="5334000"/>
            <a:ext cx="8723927" cy="523220"/>
          </a:xfrm>
          <a:prstGeom prst="rect">
            <a:avLst/>
          </a:prstGeom>
          <a:noFill/>
        </p:spPr>
        <p:txBody>
          <a:bodyPr wrap="none" rtlCol="0">
            <a:spAutoFit/>
          </a:bodyPr>
          <a:lstStyle/>
          <a:p>
            <a:r>
              <a:rPr lang="en-US" sz="2800" b="1" dirty="0" smtClean="0"/>
              <a:t>“Public control of land use is therefore indispensable…..” </a:t>
            </a:r>
            <a:endParaRPr lang="en-US" sz="2800" b="1" dirty="0"/>
          </a:p>
        </p:txBody>
      </p:sp>
      <p:sp>
        <p:nvSpPr>
          <p:cNvPr id="7" name="TextBox 6"/>
          <p:cNvSpPr txBox="1"/>
          <p:nvPr/>
        </p:nvSpPr>
        <p:spPr>
          <a:xfrm>
            <a:off x="381003" y="6019800"/>
            <a:ext cx="8554265" cy="369332"/>
          </a:xfrm>
          <a:prstGeom prst="rect">
            <a:avLst/>
          </a:prstGeom>
          <a:solidFill>
            <a:srgbClr val="00FF00"/>
          </a:solidFill>
          <a:ln w="38100">
            <a:solidFill>
              <a:schemeClr val="tx1"/>
            </a:solidFill>
          </a:ln>
        </p:spPr>
        <p:txBody>
          <a:bodyPr wrap="none" rtlCol="0">
            <a:spAutoFit/>
          </a:bodyPr>
          <a:lstStyle/>
          <a:p>
            <a:r>
              <a:rPr lang="en-US" dirty="0"/>
              <a:t>http://</a:t>
            </a:r>
            <a:r>
              <a:rPr lang="en-US" dirty="0" smtClean="0"/>
              <a:t>www.unhabitat.org/downloads/docs/924_21239_The_Vancouver_Declaration.pdf</a:t>
            </a:r>
            <a:endParaRPr lang="en-US" dirty="0"/>
          </a:p>
        </p:txBody>
      </p:sp>
      <p:sp>
        <p:nvSpPr>
          <p:cNvPr id="8" name="TextBox 7"/>
          <p:cNvSpPr txBox="1"/>
          <p:nvPr/>
        </p:nvSpPr>
        <p:spPr>
          <a:xfrm>
            <a:off x="146264" y="1371600"/>
            <a:ext cx="6493701" cy="1815882"/>
          </a:xfrm>
          <a:prstGeom prst="rect">
            <a:avLst/>
          </a:prstGeom>
          <a:noFill/>
        </p:spPr>
        <p:txBody>
          <a:bodyPr wrap="none" rtlCol="0">
            <a:spAutoFit/>
          </a:bodyPr>
          <a:lstStyle/>
          <a:p>
            <a:r>
              <a:rPr lang="en-US" sz="2800" b="1" dirty="0" smtClean="0"/>
              <a:t>“Private </a:t>
            </a:r>
            <a:r>
              <a:rPr lang="en-US" sz="2800" b="1" dirty="0"/>
              <a:t>land ownership is also a principal </a:t>
            </a:r>
            <a:endParaRPr lang="en-US" sz="2800" b="1" dirty="0" smtClean="0"/>
          </a:p>
          <a:p>
            <a:r>
              <a:rPr lang="en-US" sz="2800" b="1" dirty="0" smtClean="0"/>
              <a:t>instrument of accumulation </a:t>
            </a:r>
            <a:r>
              <a:rPr lang="en-US" sz="2800" b="1" dirty="0"/>
              <a:t>and </a:t>
            </a:r>
            <a:endParaRPr lang="en-US" sz="2800" b="1" dirty="0" smtClean="0"/>
          </a:p>
          <a:p>
            <a:r>
              <a:rPr lang="en-US" sz="2800" b="1" dirty="0" smtClean="0"/>
              <a:t>concentration </a:t>
            </a:r>
            <a:r>
              <a:rPr lang="en-US" sz="2800" b="1" dirty="0"/>
              <a:t>of wealth and therefore</a:t>
            </a:r>
          </a:p>
          <a:p>
            <a:r>
              <a:rPr lang="en-US" sz="2800" b="1" dirty="0"/>
              <a:t>contributes to social injustice</a:t>
            </a:r>
            <a:r>
              <a:rPr lang="en-US" sz="2800" b="1" dirty="0" smtClean="0"/>
              <a:t>….”</a:t>
            </a:r>
            <a:endParaRPr lang="en-US" sz="2800" b="1" dirty="0"/>
          </a:p>
        </p:txBody>
      </p:sp>
      <p:sp>
        <p:nvSpPr>
          <p:cNvPr id="5" name="TextBox 4"/>
          <p:cNvSpPr txBox="1"/>
          <p:nvPr/>
        </p:nvSpPr>
        <p:spPr>
          <a:xfrm>
            <a:off x="7664093" y="152401"/>
            <a:ext cx="1018227" cy="584775"/>
          </a:xfrm>
          <a:prstGeom prst="rect">
            <a:avLst/>
          </a:prstGeom>
          <a:solidFill>
            <a:srgbClr val="FFFF00"/>
          </a:solidFill>
          <a:ln w="38100">
            <a:solidFill>
              <a:schemeClr val="tx1"/>
            </a:solidFill>
          </a:ln>
        </p:spPr>
        <p:txBody>
          <a:bodyPr wrap="none" rtlCol="0">
            <a:spAutoFit/>
          </a:bodyPr>
          <a:lstStyle/>
          <a:p>
            <a:r>
              <a:rPr lang="en-US" sz="3200" b="1" dirty="0" smtClean="0"/>
              <a:t>1976</a:t>
            </a:r>
            <a:endParaRPr lang="en-US" sz="3200" b="1" dirty="0"/>
          </a:p>
        </p:txBody>
      </p:sp>
    </p:spTree>
    <p:extLst>
      <p:ext uri="{BB962C8B-B14F-4D97-AF65-F5344CB8AC3E}">
        <p14:creationId xmlns:p14="http://schemas.microsoft.com/office/powerpoint/2010/main" val="3339072692"/>
      </p:ext>
    </p:extLst>
  </p:cSld>
  <p:clrMapOvr>
    <a:masterClrMapping/>
  </p:clrMapOvr>
  <mc:AlternateContent xmlns:mc="http://schemas.openxmlformats.org/markup-compatibility/2006" xmlns:p14="http://schemas.microsoft.com/office/powerpoint/2010/main">
    <mc:Choice Requires="p14">
      <p:transition spd="slow" p14:dur="2000" advTm="25715"/>
    </mc:Choice>
    <mc:Fallback xmlns="">
      <p:transition spd="slow" advTm="25715"/>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424" y="838204"/>
            <a:ext cx="8153400" cy="5262979"/>
          </a:xfrm>
          <a:prstGeom prst="rect">
            <a:avLst/>
          </a:prstGeom>
        </p:spPr>
        <p:txBody>
          <a:bodyPr wrap="square">
            <a:spAutoFit/>
          </a:bodyPr>
          <a:lstStyle/>
          <a:p>
            <a:r>
              <a:rPr lang="en-US" sz="2800" b="1" dirty="0"/>
              <a:t>10. Land is one of the fundamental elements in human settlements. Every State has the right to take the necessary steps to maintain under public control the use, possession, disposal and reservation of land. </a:t>
            </a:r>
            <a:r>
              <a:rPr lang="en-US" sz="2800" b="1" dirty="0">
                <a:solidFill>
                  <a:srgbClr val="FF0000"/>
                </a:solidFill>
                <a:effectLst>
                  <a:outerShdw blurRad="38100" dist="38100" dir="2700000" algn="tl">
                    <a:srgbClr val="000000">
                      <a:alpha val="43137"/>
                    </a:srgbClr>
                  </a:outerShdw>
                </a:effectLst>
              </a:rPr>
              <a:t>Every State has the right to plan and regulate use of land</a:t>
            </a:r>
            <a:r>
              <a:rPr lang="en-US" sz="2800" b="1" dirty="0"/>
              <a:t>, which is one of its most important resources, in such a way that the growth of population </a:t>
            </a:r>
            <a:r>
              <a:rPr lang="en-US" sz="2800" b="1" dirty="0" err="1"/>
              <a:t>centres</a:t>
            </a:r>
            <a:r>
              <a:rPr lang="en-US" sz="2800" b="1" dirty="0"/>
              <a:t> both urban and rural are based on a comprehensive land use plan. Such </a:t>
            </a:r>
            <a:r>
              <a:rPr lang="en-US" sz="2800" b="1" dirty="0">
                <a:solidFill>
                  <a:srgbClr val="FF0000"/>
                </a:solidFill>
                <a:effectLst>
                  <a:outerShdw blurRad="38100" dist="38100" dir="2700000" algn="tl">
                    <a:srgbClr val="000000">
                      <a:alpha val="43137"/>
                    </a:srgbClr>
                  </a:outerShdw>
                </a:effectLst>
              </a:rPr>
              <a:t>measures must assure the attainment of basic goals of social and economic reform </a:t>
            </a:r>
            <a:r>
              <a:rPr lang="en-US" sz="2800" b="1" dirty="0"/>
              <a:t>for every country, in conformity with its national and land tenure system and legislation. </a:t>
            </a:r>
          </a:p>
        </p:txBody>
      </p:sp>
      <p:sp>
        <p:nvSpPr>
          <p:cNvPr id="3" name="TextBox 2"/>
          <p:cNvSpPr txBox="1"/>
          <p:nvPr/>
        </p:nvSpPr>
        <p:spPr>
          <a:xfrm>
            <a:off x="304800" y="6248400"/>
            <a:ext cx="4555606" cy="369332"/>
          </a:xfrm>
          <a:prstGeom prst="rect">
            <a:avLst/>
          </a:prstGeom>
          <a:solidFill>
            <a:srgbClr val="00FF00"/>
          </a:solidFill>
          <a:ln w="38100">
            <a:solidFill>
              <a:schemeClr val="tx1"/>
            </a:solidFill>
          </a:ln>
        </p:spPr>
        <p:txBody>
          <a:bodyPr wrap="none" rtlCol="0">
            <a:spAutoFit/>
          </a:bodyPr>
          <a:lstStyle/>
          <a:p>
            <a:r>
              <a:rPr lang="en-US" dirty="0"/>
              <a:t>http://habitat.igc.org/vancouver/van-decl.htm</a:t>
            </a:r>
          </a:p>
        </p:txBody>
      </p:sp>
      <p:sp>
        <p:nvSpPr>
          <p:cNvPr id="4" name="TextBox 3"/>
          <p:cNvSpPr txBox="1"/>
          <p:nvPr/>
        </p:nvSpPr>
        <p:spPr>
          <a:xfrm>
            <a:off x="273424" y="304800"/>
            <a:ext cx="7140481" cy="523220"/>
          </a:xfrm>
          <a:prstGeom prst="rect">
            <a:avLst/>
          </a:prstGeom>
          <a:noFill/>
        </p:spPr>
        <p:txBody>
          <a:bodyPr wrap="none" rtlCol="0">
            <a:spAutoFit/>
          </a:bodyPr>
          <a:lstStyle/>
          <a:p>
            <a:r>
              <a:rPr lang="en-US" sz="2800" b="1" u="sng" dirty="0" smtClean="0"/>
              <a:t>Vancouver Declaration on Human Settlements </a:t>
            </a:r>
            <a:endParaRPr lang="en-US" sz="2800" b="1" u="sng" dirty="0"/>
          </a:p>
        </p:txBody>
      </p:sp>
      <p:sp>
        <p:nvSpPr>
          <p:cNvPr id="5" name="TextBox 4"/>
          <p:cNvSpPr txBox="1"/>
          <p:nvPr/>
        </p:nvSpPr>
        <p:spPr>
          <a:xfrm>
            <a:off x="7543799" y="243245"/>
            <a:ext cx="1018227" cy="584775"/>
          </a:xfrm>
          <a:prstGeom prst="rect">
            <a:avLst/>
          </a:prstGeom>
          <a:solidFill>
            <a:srgbClr val="FFFF00"/>
          </a:solidFill>
          <a:ln w="38100">
            <a:solidFill>
              <a:schemeClr val="tx1"/>
            </a:solidFill>
          </a:ln>
        </p:spPr>
        <p:txBody>
          <a:bodyPr wrap="none" rtlCol="0">
            <a:spAutoFit/>
          </a:bodyPr>
          <a:lstStyle/>
          <a:p>
            <a:r>
              <a:rPr lang="en-US" sz="3200" b="1" dirty="0" smtClean="0"/>
              <a:t>1976</a:t>
            </a:r>
            <a:endParaRPr lang="en-US" sz="3200" b="1" dirty="0"/>
          </a:p>
        </p:txBody>
      </p:sp>
    </p:spTree>
    <p:extLst>
      <p:ext uri="{BB962C8B-B14F-4D97-AF65-F5344CB8AC3E}">
        <p14:creationId xmlns:p14="http://schemas.microsoft.com/office/powerpoint/2010/main" val="3072856188"/>
      </p:ext>
    </p:extLst>
  </p:cSld>
  <p:clrMapOvr>
    <a:masterClrMapping/>
  </p:clrMapOvr>
  <mc:AlternateContent xmlns:mc="http://schemas.openxmlformats.org/markup-compatibility/2006" xmlns:p14="http://schemas.microsoft.com/office/powerpoint/2010/main">
    <mc:Choice Requires="p14">
      <p:transition spd="slow" p14:dur="2000" advTm="31106"/>
    </mc:Choice>
    <mc:Fallback xmlns="">
      <p:transition spd="slow" advTm="31106"/>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593" y="228600"/>
            <a:ext cx="8839200" cy="2677656"/>
          </a:xfrm>
          <a:prstGeom prst="rect">
            <a:avLst/>
          </a:prstGeom>
        </p:spPr>
        <p:txBody>
          <a:bodyPr wrap="square">
            <a:spAutoFit/>
          </a:bodyPr>
          <a:lstStyle/>
          <a:p>
            <a:r>
              <a:rPr lang="en-US" sz="2800" b="1" u="sng" dirty="0" smtClean="0">
                <a:solidFill>
                  <a:srgbClr val="002060"/>
                </a:solidFill>
                <a:effectLst>
                  <a:outerShdw blurRad="38100" dist="38100" dir="2700000" algn="tl">
                    <a:srgbClr val="000000">
                      <a:alpha val="43137"/>
                    </a:srgbClr>
                  </a:outerShdw>
                </a:effectLst>
              </a:rPr>
              <a:t>Control of land use changes</a:t>
            </a:r>
          </a:p>
          <a:p>
            <a:r>
              <a:rPr lang="en-US" sz="2800" b="1" dirty="0" smtClean="0"/>
              <a:t>Direct </a:t>
            </a:r>
            <a:r>
              <a:rPr lang="en-US" sz="2800" b="1" dirty="0"/>
              <a:t>intervention, e.g. </a:t>
            </a:r>
            <a:r>
              <a:rPr lang="en-US" sz="2800" b="1" dirty="0" smtClean="0"/>
              <a:t>the creation </a:t>
            </a:r>
            <a:r>
              <a:rPr lang="en-US" sz="2800" b="1" dirty="0"/>
              <a:t>of land reserves and land banks, purchase, compensated expropriation and/or pre-emption, acquisition of development rights, conditioned leasing of public and communal land, formation of public and mixed development </a:t>
            </a:r>
            <a:r>
              <a:rPr lang="en-US" sz="2800" b="1" dirty="0" smtClean="0"/>
              <a:t>enterprises…. </a:t>
            </a:r>
            <a:endParaRPr lang="en-US" sz="2800" b="1" dirty="0"/>
          </a:p>
        </p:txBody>
      </p:sp>
      <p:sp>
        <p:nvSpPr>
          <p:cNvPr id="3" name="TextBox 2"/>
          <p:cNvSpPr txBox="1"/>
          <p:nvPr/>
        </p:nvSpPr>
        <p:spPr>
          <a:xfrm>
            <a:off x="173736" y="2322969"/>
            <a:ext cx="266420" cy="523220"/>
          </a:xfrm>
          <a:prstGeom prst="rect">
            <a:avLst/>
          </a:prstGeom>
          <a:noFill/>
        </p:spPr>
        <p:txBody>
          <a:bodyPr wrap="none" rtlCol="0">
            <a:spAutoFit/>
          </a:bodyPr>
          <a:lstStyle/>
          <a:p>
            <a:r>
              <a:rPr lang="en-US" sz="2800" b="1" dirty="0" smtClean="0"/>
              <a:t> </a:t>
            </a:r>
            <a:endParaRPr lang="en-US" sz="2800" b="1" dirty="0"/>
          </a:p>
        </p:txBody>
      </p:sp>
      <p:sp>
        <p:nvSpPr>
          <p:cNvPr id="4" name="TextBox 3"/>
          <p:cNvSpPr txBox="1"/>
          <p:nvPr/>
        </p:nvSpPr>
        <p:spPr>
          <a:xfrm>
            <a:off x="134311" y="3048000"/>
            <a:ext cx="8530284" cy="2677656"/>
          </a:xfrm>
          <a:prstGeom prst="rect">
            <a:avLst/>
          </a:prstGeom>
          <a:noFill/>
        </p:spPr>
        <p:txBody>
          <a:bodyPr wrap="none" rtlCol="0">
            <a:spAutoFit/>
          </a:bodyPr>
          <a:lstStyle/>
          <a:p>
            <a:r>
              <a:rPr lang="en-US" sz="2800" b="1" u="sng" dirty="0" smtClean="0">
                <a:solidFill>
                  <a:srgbClr val="002060"/>
                </a:solidFill>
                <a:effectLst>
                  <a:outerShdw blurRad="38100" dist="38100" dir="2700000" algn="tl">
                    <a:srgbClr val="000000">
                      <a:alpha val="43137"/>
                    </a:srgbClr>
                  </a:outerShdw>
                </a:effectLst>
              </a:rPr>
              <a:t>Recapturing plus value</a:t>
            </a:r>
          </a:p>
          <a:p>
            <a:r>
              <a:rPr lang="en-US" sz="2800" b="1" dirty="0" smtClean="0">
                <a:solidFill>
                  <a:srgbClr val="FF0000"/>
                </a:solidFill>
                <a:effectLst>
                  <a:outerShdw blurRad="38100" dist="38100" dir="2700000" algn="tl">
                    <a:srgbClr val="000000">
                      <a:alpha val="43137"/>
                    </a:srgbClr>
                  </a:outerShdw>
                </a:effectLst>
              </a:rPr>
              <a:t>The unearned increment resulting from the rise in land</a:t>
            </a:r>
          </a:p>
          <a:p>
            <a:r>
              <a:rPr lang="en-US" sz="2800" b="1" dirty="0" smtClean="0">
                <a:solidFill>
                  <a:srgbClr val="FF0000"/>
                </a:solidFill>
                <a:effectLst>
                  <a:outerShdw blurRad="38100" dist="38100" dir="2700000" algn="tl">
                    <a:srgbClr val="000000">
                      <a:alpha val="43137"/>
                    </a:srgbClr>
                  </a:outerShdw>
                </a:effectLst>
              </a:rPr>
              <a:t>values</a:t>
            </a:r>
            <a:r>
              <a:rPr lang="en-US" sz="2800" b="1" dirty="0" smtClean="0"/>
              <a:t> resulting from change in use of land, from public</a:t>
            </a:r>
          </a:p>
          <a:p>
            <a:r>
              <a:rPr lang="en-US" sz="2800" b="1" dirty="0" smtClean="0"/>
              <a:t>investment or decision due to the general growth of the</a:t>
            </a:r>
          </a:p>
          <a:p>
            <a:r>
              <a:rPr lang="en-US" sz="2800" b="1" dirty="0" smtClean="0"/>
              <a:t>community </a:t>
            </a:r>
            <a:r>
              <a:rPr lang="en-US" sz="2800" b="1" dirty="0" smtClean="0">
                <a:solidFill>
                  <a:srgbClr val="FF0000"/>
                </a:solidFill>
                <a:effectLst>
                  <a:outerShdw blurRad="38100" dist="38100" dir="2700000" algn="tl">
                    <a:srgbClr val="000000">
                      <a:alpha val="43137"/>
                    </a:srgbClr>
                  </a:outerShdw>
                </a:effectLst>
              </a:rPr>
              <a:t>must be subject to appropriate recapture by</a:t>
            </a:r>
          </a:p>
          <a:p>
            <a:r>
              <a:rPr lang="en-US" sz="2800" b="1" dirty="0" smtClean="0">
                <a:solidFill>
                  <a:srgbClr val="FF0000"/>
                </a:solidFill>
                <a:effectLst>
                  <a:outerShdw blurRad="38100" dist="38100" dir="2700000" algn="tl">
                    <a:srgbClr val="000000">
                      <a:alpha val="43137"/>
                    </a:srgbClr>
                  </a:outerShdw>
                </a:effectLst>
              </a:rPr>
              <a:t>public bodies (the community)….</a:t>
            </a:r>
            <a:endParaRPr lang="en-US" sz="2800" b="1" dirty="0">
              <a:solidFill>
                <a:srgbClr val="FF0000"/>
              </a:solidFill>
              <a:effectLst>
                <a:outerShdw blurRad="38100" dist="38100" dir="2700000" algn="tl">
                  <a:srgbClr val="000000">
                    <a:alpha val="43137"/>
                  </a:srgbClr>
                </a:outerShdw>
              </a:effectLst>
            </a:endParaRPr>
          </a:p>
        </p:txBody>
      </p:sp>
      <p:sp>
        <p:nvSpPr>
          <p:cNvPr id="5" name="TextBox 4"/>
          <p:cNvSpPr txBox="1"/>
          <p:nvPr/>
        </p:nvSpPr>
        <p:spPr>
          <a:xfrm>
            <a:off x="205063" y="5943600"/>
            <a:ext cx="8554265" cy="369332"/>
          </a:xfrm>
          <a:prstGeom prst="rect">
            <a:avLst/>
          </a:prstGeom>
          <a:solidFill>
            <a:srgbClr val="00FF00"/>
          </a:solidFill>
          <a:ln w="38100">
            <a:solidFill>
              <a:schemeClr val="tx1"/>
            </a:solidFill>
          </a:ln>
        </p:spPr>
        <p:txBody>
          <a:bodyPr wrap="none" rtlCol="0">
            <a:spAutoFit/>
          </a:bodyPr>
          <a:lstStyle/>
          <a:p>
            <a:r>
              <a:rPr lang="en-US" dirty="0"/>
              <a:t>http://www.unhabitat.org/downloads/docs/924_21239_The_Vancouver_Declaration.pdf</a:t>
            </a:r>
          </a:p>
        </p:txBody>
      </p:sp>
      <p:sp>
        <p:nvSpPr>
          <p:cNvPr id="6" name="TextBox 5"/>
          <p:cNvSpPr txBox="1"/>
          <p:nvPr/>
        </p:nvSpPr>
        <p:spPr>
          <a:xfrm>
            <a:off x="7543799" y="152400"/>
            <a:ext cx="1018227" cy="584775"/>
          </a:xfrm>
          <a:prstGeom prst="rect">
            <a:avLst/>
          </a:prstGeom>
          <a:solidFill>
            <a:srgbClr val="FFFF00"/>
          </a:solidFill>
          <a:ln w="38100">
            <a:solidFill>
              <a:schemeClr val="tx1"/>
            </a:solidFill>
          </a:ln>
        </p:spPr>
        <p:txBody>
          <a:bodyPr wrap="none" rtlCol="0">
            <a:spAutoFit/>
          </a:bodyPr>
          <a:lstStyle/>
          <a:p>
            <a:r>
              <a:rPr lang="en-US" sz="3200" b="1" dirty="0" smtClean="0"/>
              <a:t>1976</a:t>
            </a:r>
            <a:endParaRPr lang="en-US" sz="3200" b="1" dirty="0"/>
          </a:p>
        </p:txBody>
      </p:sp>
    </p:spTree>
    <p:extLst>
      <p:ext uri="{BB962C8B-B14F-4D97-AF65-F5344CB8AC3E}">
        <p14:creationId xmlns:p14="http://schemas.microsoft.com/office/powerpoint/2010/main" val="337648630"/>
      </p:ext>
    </p:extLst>
  </p:cSld>
  <p:clrMapOvr>
    <a:masterClrMapping/>
  </p:clrMapOvr>
  <mc:AlternateContent xmlns:mc="http://schemas.openxmlformats.org/markup-compatibility/2006" xmlns:p14="http://schemas.microsoft.com/office/powerpoint/2010/main">
    <mc:Choice Requires="p14">
      <p:transition spd="slow" p14:dur="2000" advTm="25843"/>
    </mc:Choice>
    <mc:Fallback xmlns="">
      <p:transition spd="slow" advTm="25843"/>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81000"/>
            <a:ext cx="8458200" cy="4401205"/>
          </a:xfrm>
          <a:prstGeom prst="rect">
            <a:avLst/>
          </a:prstGeom>
        </p:spPr>
        <p:txBody>
          <a:bodyPr wrap="square">
            <a:spAutoFit/>
          </a:bodyPr>
          <a:lstStyle/>
          <a:p>
            <a:pPr algn="ctr"/>
            <a:r>
              <a:rPr lang="en-US" sz="2800" b="1" dirty="0"/>
              <a:t>When the World Commission on Environment and Development (Brundtland Commission) published its report in 1987, it presented a new concept - </a:t>
            </a:r>
            <a:r>
              <a:rPr lang="en-US" sz="2800" b="1" u="sng" dirty="0">
                <a:solidFill>
                  <a:srgbClr val="FF0000"/>
                </a:solidFill>
                <a:effectLst>
                  <a:outerShdw blurRad="38100" dist="38100" dir="2700000" algn="tl">
                    <a:srgbClr val="000000">
                      <a:alpha val="43137"/>
                    </a:srgbClr>
                  </a:outerShdw>
                </a:effectLst>
              </a:rPr>
              <a:t>sustainable development</a:t>
            </a:r>
            <a:r>
              <a:rPr lang="en-US" sz="2800" b="1" dirty="0"/>
              <a:t>. The concept became one of the most successful approaches to be introduced in many years. In fact, it helped to shape the international agenda and the international community's attitude towards economic, social and environmental development. </a:t>
            </a:r>
            <a:endParaRPr lang="en-US" sz="2800" b="1" dirty="0" smtClean="0"/>
          </a:p>
          <a:p>
            <a:pPr algn="ctr"/>
            <a:endParaRPr lang="en-US" sz="2800" b="1" dirty="0"/>
          </a:p>
          <a:p>
            <a:pPr algn="ctr"/>
            <a:r>
              <a:rPr lang="en-US" sz="2800" b="1" dirty="0" smtClean="0"/>
              <a:t>Their document was </a:t>
            </a:r>
            <a:r>
              <a:rPr lang="en-US" sz="2800" b="1" i="1" dirty="0" smtClean="0"/>
              <a:t>Our Common Future.</a:t>
            </a:r>
            <a:endParaRPr lang="en-US" sz="2800" b="1" i="1" dirty="0"/>
          </a:p>
        </p:txBody>
      </p:sp>
      <p:sp>
        <p:nvSpPr>
          <p:cNvPr id="4" name="TextBox 3"/>
          <p:cNvSpPr txBox="1"/>
          <p:nvPr/>
        </p:nvSpPr>
        <p:spPr>
          <a:xfrm>
            <a:off x="228600" y="5638800"/>
            <a:ext cx="8459111" cy="369332"/>
          </a:xfrm>
          <a:prstGeom prst="rect">
            <a:avLst/>
          </a:prstGeom>
          <a:solidFill>
            <a:srgbClr val="00FF00"/>
          </a:solidFill>
          <a:ln w="38100">
            <a:solidFill>
              <a:schemeClr val="tx1"/>
            </a:solidFill>
          </a:ln>
        </p:spPr>
        <p:txBody>
          <a:bodyPr wrap="none" rtlCol="0">
            <a:spAutoFit/>
          </a:bodyPr>
          <a:lstStyle/>
          <a:p>
            <a:r>
              <a:rPr lang="en-US" b="1" dirty="0"/>
              <a:t>http://www.unece.org/oes/nutshell/2004-2005/focus_sustainable_development.html</a:t>
            </a:r>
          </a:p>
        </p:txBody>
      </p:sp>
      <p:sp>
        <p:nvSpPr>
          <p:cNvPr id="5" name="TextBox 4"/>
          <p:cNvSpPr txBox="1"/>
          <p:nvPr/>
        </p:nvSpPr>
        <p:spPr>
          <a:xfrm>
            <a:off x="1524000" y="4953000"/>
            <a:ext cx="6425220" cy="523220"/>
          </a:xfrm>
          <a:prstGeom prst="rect">
            <a:avLst/>
          </a:prstGeom>
          <a:noFill/>
        </p:spPr>
        <p:txBody>
          <a:bodyPr wrap="none" rtlCol="0">
            <a:spAutoFit/>
          </a:bodyPr>
          <a:lstStyle/>
          <a:p>
            <a:r>
              <a:rPr lang="en-US" sz="2800" b="1" dirty="0" smtClean="0"/>
              <a:t>Note the presence of one Maurice Strong.</a:t>
            </a:r>
            <a:endParaRPr lang="en-US" sz="2800" b="1" dirty="0"/>
          </a:p>
        </p:txBody>
      </p:sp>
    </p:spTree>
    <p:extLst>
      <p:ext uri="{BB962C8B-B14F-4D97-AF65-F5344CB8AC3E}">
        <p14:creationId xmlns:p14="http://schemas.microsoft.com/office/powerpoint/2010/main" val="1870927446"/>
      </p:ext>
    </p:extLst>
  </p:cSld>
  <p:clrMapOvr>
    <a:masterClrMapping/>
  </p:clrMapOvr>
  <mc:AlternateContent xmlns:mc="http://schemas.openxmlformats.org/markup-compatibility/2006" xmlns:p14="http://schemas.microsoft.com/office/powerpoint/2010/main">
    <mc:Choice Requires="p14">
      <p:transition spd="slow" p14:dur="2000" advTm="26117"/>
    </mc:Choice>
    <mc:Fallback xmlns="">
      <p:transition spd="slow" advTm="2611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Our Common Future book cover.g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918447"/>
            <a:ext cx="1905000" cy="28194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8953" y="1948859"/>
            <a:ext cx="6636240" cy="1815882"/>
          </a:xfrm>
          <a:prstGeom prst="rect">
            <a:avLst/>
          </a:prstGeom>
          <a:noFill/>
        </p:spPr>
        <p:txBody>
          <a:bodyPr wrap="none" rtlCol="0">
            <a:spAutoFit/>
          </a:bodyPr>
          <a:lstStyle/>
          <a:p>
            <a:r>
              <a:rPr lang="en-US" sz="2800" b="1" dirty="0"/>
              <a:t>“Sustainable development is development </a:t>
            </a:r>
          </a:p>
          <a:p>
            <a:r>
              <a:rPr lang="en-US" sz="2800" b="1" dirty="0"/>
              <a:t>that meets the needs of the present </a:t>
            </a:r>
          </a:p>
          <a:p>
            <a:r>
              <a:rPr lang="en-US" sz="2800" b="1" dirty="0"/>
              <a:t>without compromising the ability of future </a:t>
            </a:r>
          </a:p>
          <a:p>
            <a:r>
              <a:rPr lang="en-US" sz="2800" b="1" dirty="0"/>
              <a:t>generations to meet their own needs.”</a:t>
            </a:r>
          </a:p>
        </p:txBody>
      </p:sp>
      <p:sp>
        <p:nvSpPr>
          <p:cNvPr id="4" name="TextBox 3"/>
          <p:cNvSpPr txBox="1"/>
          <p:nvPr/>
        </p:nvSpPr>
        <p:spPr>
          <a:xfrm>
            <a:off x="213596" y="134035"/>
            <a:ext cx="5604419" cy="646331"/>
          </a:xfrm>
          <a:prstGeom prst="rect">
            <a:avLst/>
          </a:prstGeom>
          <a:noFill/>
        </p:spPr>
        <p:txBody>
          <a:bodyPr wrap="none" rtlCol="0">
            <a:spAutoFit/>
          </a:bodyPr>
          <a:lstStyle/>
          <a:p>
            <a:r>
              <a:rPr lang="en-US" sz="3600" b="1" dirty="0" smtClean="0"/>
              <a:t>The Brundtland Commission</a:t>
            </a:r>
            <a:endParaRPr lang="en-US" sz="3600" b="1" dirty="0"/>
          </a:p>
        </p:txBody>
      </p:sp>
      <p:sp>
        <p:nvSpPr>
          <p:cNvPr id="6" name="TextBox 5"/>
          <p:cNvSpPr txBox="1"/>
          <p:nvPr/>
        </p:nvSpPr>
        <p:spPr>
          <a:xfrm>
            <a:off x="381000" y="6248400"/>
            <a:ext cx="4577920" cy="369332"/>
          </a:xfrm>
          <a:prstGeom prst="rect">
            <a:avLst/>
          </a:prstGeom>
          <a:solidFill>
            <a:srgbClr val="66FF33"/>
          </a:solidFill>
          <a:ln w="38100">
            <a:solidFill>
              <a:schemeClr val="tx1"/>
            </a:solidFill>
          </a:ln>
        </p:spPr>
        <p:txBody>
          <a:bodyPr wrap="none" rtlCol="0">
            <a:spAutoFit/>
          </a:bodyPr>
          <a:lstStyle/>
          <a:p>
            <a:r>
              <a:rPr lang="en-US" b="1" dirty="0"/>
              <a:t>http://www.un-documents.net/wced-ocf.htm</a:t>
            </a:r>
          </a:p>
        </p:txBody>
      </p:sp>
      <p:sp>
        <p:nvSpPr>
          <p:cNvPr id="7" name="TextBox 6"/>
          <p:cNvSpPr txBox="1"/>
          <p:nvPr/>
        </p:nvSpPr>
        <p:spPr>
          <a:xfrm>
            <a:off x="257103" y="4495801"/>
            <a:ext cx="8187882" cy="954107"/>
          </a:xfrm>
          <a:prstGeom prst="rect">
            <a:avLst/>
          </a:prstGeom>
          <a:noFill/>
        </p:spPr>
        <p:txBody>
          <a:bodyPr wrap="none" rtlCol="0">
            <a:spAutoFit/>
          </a:bodyPr>
          <a:lstStyle/>
          <a:p>
            <a:r>
              <a:rPr lang="en-US" sz="2800" b="1" dirty="0" smtClean="0"/>
              <a:t>Chair: Gro Brundtland Vice Chair World Socialist Party</a:t>
            </a:r>
          </a:p>
          <a:p>
            <a:r>
              <a:rPr lang="en-US" sz="2800" b="1" dirty="0" smtClean="0"/>
              <a:t>Commission members included </a:t>
            </a:r>
            <a:r>
              <a:rPr lang="en-US" sz="2800" b="1" dirty="0" smtClean="0">
                <a:solidFill>
                  <a:srgbClr val="FF0000"/>
                </a:solidFill>
              </a:rPr>
              <a:t>Maurice Strong</a:t>
            </a:r>
            <a:endParaRPr lang="en-US" sz="2800" b="1" dirty="0">
              <a:solidFill>
                <a:srgbClr val="FF0000"/>
              </a:solidFill>
            </a:endParaRPr>
          </a:p>
        </p:txBody>
      </p:sp>
      <p:sp>
        <p:nvSpPr>
          <p:cNvPr id="8" name="TextBox 7"/>
          <p:cNvSpPr txBox="1"/>
          <p:nvPr/>
        </p:nvSpPr>
        <p:spPr>
          <a:xfrm>
            <a:off x="7315200" y="134035"/>
            <a:ext cx="1120820" cy="646331"/>
          </a:xfrm>
          <a:prstGeom prst="rect">
            <a:avLst/>
          </a:prstGeom>
          <a:solidFill>
            <a:srgbClr val="FFFF00"/>
          </a:solidFill>
          <a:ln w="38100">
            <a:solidFill>
              <a:schemeClr val="tx1"/>
            </a:solidFill>
          </a:ln>
        </p:spPr>
        <p:txBody>
          <a:bodyPr wrap="none" rtlCol="0">
            <a:spAutoFit/>
          </a:bodyPr>
          <a:lstStyle/>
          <a:p>
            <a:r>
              <a:rPr lang="en-US" sz="3600" b="1" dirty="0" smtClean="0"/>
              <a:t>1987</a:t>
            </a:r>
            <a:endParaRPr lang="en-US" sz="3600" b="1" dirty="0"/>
          </a:p>
        </p:txBody>
      </p:sp>
    </p:spTree>
    <p:extLst>
      <p:ext uri="{BB962C8B-B14F-4D97-AF65-F5344CB8AC3E}">
        <p14:creationId xmlns:p14="http://schemas.microsoft.com/office/powerpoint/2010/main" val="916346214"/>
      </p:ext>
    </p:extLst>
  </p:cSld>
  <p:clrMapOvr>
    <a:masterClrMapping/>
  </p:clrMapOvr>
  <mc:AlternateContent xmlns:mc="http://schemas.openxmlformats.org/markup-compatibility/2006" xmlns:p14="http://schemas.microsoft.com/office/powerpoint/2010/main">
    <mc:Choice Requires="p14">
      <p:transition spd="slow" p14:dur="2000" advTm="15799"/>
    </mc:Choice>
    <mc:Fallback xmlns="">
      <p:transition spd="slow" advTm="15799"/>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992</TotalTime>
  <Words>2136</Words>
  <Application>Microsoft Office PowerPoint</Application>
  <PresentationFormat>On-screen Show (4:3)</PresentationFormat>
  <Paragraphs>376</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Define the takeover of  Private Property Rights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Charles Frost</dc:creator>
  <cp:lastModifiedBy>David Charles Frost</cp:lastModifiedBy>
  <cp:revision>59</cp:revision>
  <dcterms:created xsi:type="dcterms:W3CDTF">2013-08-11T02:52:31Z</dcterms:created>
  <dcterms:modified xsi:type="dcterms:W3CDTF">2013-09-12T19:53:01Z</dcterms:modified>
</cp:coreProperties>
</file>